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mprendimiento y liderazgo" id="{EAFB633F-41F5-113F-4611-B0279AC11346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034"/>
    <p:restoredTop sz="86376"/>
  </p:normalViewPr>
  <p:slideViewPr>
    <p:cSldViewPr snapToGrid="0" snapToObjects="1">
      <p:cViewPr varScale="1">
        <p:scale>
          <a:sx n="106" d="100"/>
          <a:sy n="106" d="100"/>
        </p:scale>
        <p:origin x="872" y="176"/>
      </p:cViewPr>
      <p:guideLst/>
    </p:cSldViewPr>
  </p:slideViewPr>
  <p:outlineViewPr>
    <p:cViewPr>
      <p:scale>
        <a:sx n="33" d="100"/>
        <a:sy n="33" d="100"/>
      </p:scale>
      <p:origin x="0" y="-73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1002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Bienvenida. Idea fuerza: emprender y liderar no son técnicas de negocios, sino formas concretas de amar y servir en la escuela. El árbol con forma de corazón que nace de un libro resume el mensaje: la educación hace crecer esperanza. Conecte con el lema del congreso: «Nuevas rutas de humanidad y esperanza desde el corazón de nuestros fundadores».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Abra con los fundadores: no para hacer historia, sino para mostrar que el emprendimiento ya está en nuestro ADN. Las dos frases del tríptico del congreso muestran un mismo gesto: mirar a la persona concreta y decidir hacer algo por ella. Pregunta para la audiencia: ¿qué necesidad de nuestros estudiantes nos duele hoy y aún no hemos respondido?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mundo cambió y seguirá cambiando. La pandemia nos obligó a reinventarnos; hoy vivimos en la era del conocimiento y de la inteligencia artificial. El puente es la metáfora: no tenemos que elegir entre la escuela de siempre y la escuela del futuro; el maestro y el líder son quienes acompañan a otros a cruzar. Recuerde que el congreso habla de «competencias que humanicen en tiempos digitales».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Cuatro verbos para emprender: mirar, imaginar, construir y servir. Insista en que la semilla casi nunca es una gran idea; suele ser una necesidad bien observada. Ejemplo para el aula: un docente nota que varios estudiantes llegan sin desayunar (mirar), imagina un pequeño comedor solidario con las familias (imaginar), lo organiza con un equipo (construir) y mide cuántos niños son atendidos (servir).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Distinga sin descalificar. La gestión es indispensable: sin orden no hay escuela. Pero un colegio solo gestionado se vuelve burocrático. El liderazgo aporta sentido, ejemplo y esperanza. En nuestra tradición franciscana, el líder es el que sirve primero. Pregunta: ¿hoy, en mi rol, estoy más en modo supervisor o en modo líder?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templo se sostiene por sus columnas; un líder, por su carácter. Valores, ética, humildad y coherencia son los cuatro pilares que sostienen la autoridad moral del docente. Sin ellos, la técnica no basta. El techo es el propósito: un docente que humaniza, como pide el programa de este congreso. Invite a cada participante a elegir el pilar que hoy más necesita fortalecer.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Cinco competencias que unen emprendimiento y liderazgo. Visión para ver necesidades antes que los demás; empatía para entender a la persona; creatividad para imaginar respuestas; resiliencia para no rendirse cuando llega la dificultad; y trabajo en equipo porque nadie emprende ni lidera solo. Actividad breve: pedir que cada participante marque con la mano cuál de las cinco es su mayor fortaleza y cuál quiere desarrollar.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Ejemplos concretos para llevarse a casa. No son recetas: son semillas. Cada obra FIC puede elegir una y convertirla en proyecto con responsables, tiempos y resultados esperados. Conecte con la actividad «Visita a proyectos» del congreso: la pregunta clave es cómo insertamos lo aprendido en los instrumentos de gestión del día a día.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liderazgo comienza por uno mismo. Tres preguntas guían un plan de vida: quién soy, a dónde voy y cómo llego. El camino con tres hitos muestra que se avanza paso a paso, con curvas y descansos. Conecte con el taller de la tarde, donde se inicia la primera etapa del plan de vida. Invite a escribir una frase para cada pregunta.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Cierre motivador. Imagine la escena: el maestro acompaña, confía y señala el horizonte; el estudiante proyecta en su mente el futuro que puede construir. Nuestro trabajo diario, con los valores, la creatividad y el servicio que vimos, siembra a los empresarios y líderes de mañana. Termine con la frase: educar es sembrar, hoy un aula, mañana un país.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ADA_OSCUR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965960"/>
            <a:ext cx="539496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8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48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3840480"/>
            <a:ext cx="502920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200" dirty="0">
                <a:solidFill>
                  <a:schemeClr val="accent1"/>
                </a:solidFill>
              </a:defRPr>
            </a:lvl1pPr>
          </a:lstStyle>
          <a:p>
            <a:pPr marL="0" indent="0" algn="l">
              <a:buNone/>
            </a:pPr>
            <a:endParaRPr lang="en-US" sz="2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III Congreso FIC 2026  ·  Emprendimiento y liderazgo</a:t>
            </a:r>
            <a:endParaRPr lang="en-US" sz="1000" dirty="0"/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6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3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ERRE_OSCUR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417320"/>
            <a:ext cx="6309360" cy="1920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4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7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E1BC9CAD-54B8-ED14-5C55-0BB0C527BE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435" y="205928"/>
            <a:ext cx="11783129" cy="632722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2"/>
                </a:solidFill>
              </a:rPr>
              <a:t>Emprender nació en nuestro carisma</a:t>
            </a:r>
            <a:endParaRPr lang="en-US" sz="3600" dirty="0"/>
          </a:p>
        </p:txBody>
      </p:sp>
      <p:sp>
        <p:nvSpPr>
          <p:cNvPr id="3" name="Marco Padre Alfonso"/>
          <p:cNvSpPr/>
          <p:nvPr/>
        </p:nvSpPr>
        <p:spPr>
          <a:xfrm>
            <a:off x="685800" y="1463040"/>
            <a:ext cx="2286000" cy="22860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4" name="Retrato Padre Alfonso" descr="Retrato de Padre Alfons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1554480"/>
            <a:ext cx="2103120" cy="2103120"/>
          </a:xfrm>
          <a:prstGeom prst="ellipse">
            <a:avLst/>
          </a:prstGeom>
        </p:spPr>
      </p:pic>
      <p:sp>
        <p:nvSpPr>
          <p:cNvPr id="5" name="Nombre Padre Alfonso"/>
          <p:cNvSpPr txBox="1"/>
          <p:nvPr/>
        </p:nvSpPr>
        <p:spPr>
          <a:xfrm>
            <a:off x="502920" y="3840480"/>
            <a:ext cx="2651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Mons. Alfonso María de la Cruz Sardinas</a:t>
            </a:r>
            <a:endParaRPr lang="en-US" sz="1500" dirty="0"/>
          </a:p>
        </p:txBody>
      </p:sp>
      <p:sp>
        <p:nvSpPr>
          <p:cNvPr id="6" name="Cita Padre Alfonso"/>
          <p:cNvSpPr txBox="1"/>
          <p:nvPr/>
        </p:nvSpPr>
        <p:spPr>
          <a:xfrm>
            <a:off x="502920" y="4526280"/>
            <a:ext cx="2651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i="1" dirty="0">
                <a:solidFill>
                  <a:schemeClr val="tx1"/>
                </a:solidFill>
              </a:rPr>
              <a:t>«Están consagradas a custodiar la inocencia de las tiernas niñas»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chemeClr val="accent2"/>
                </a:solidFill>
              </a:rPr>
              <a:t>— Padre Alfonso</a:t>
            </a:r>
            <a:endParaRPr lang="en-US" sz="1500" dirty="0"/>
          </a:p>
        </p:txBody>
      </p:sp>
      <p:sp>
        <p:nvSpPr>
          <p:cNvPr id="7" name="Marco Madre Clara"/>
          <p:cNvSpPr/>
          <p:nvPr/>
        </p:nvSpPr>
        <p:spPr>
          <a:xfrm>
            <a:off x="3520440" y="1463040"/>
            <a:ext cx="2286000" cy="22860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8" name="Retrato Madre Clara" descr="Retrato de Madre Clar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1880" y="1554480"/>
            <a:ext cx="2103120" cy="2103120"/>
          </a:xfrm>
          <a:prstGeom prst="ellipse">
            <a:avLst/>
          </a:prstGeom>
        </p:spPr>
      </p:pic>
      <p:sp>
        <p:nvSpPr>
          <p:cNvPr id="9" name="Nombre Madre Clara"/>
          <p:cNvSpPr txBox="1"/>
          <p:nvPr/>
        </p:nvSpPr>
        <p:spPr>
          <a:xfrm>
            <a:off x="3337560" y="3840480"/>
            <a:ext cx="2651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Madre Clara del Corazón de María</a:t>
            </a:r>
            <a:endParaRPr lang="en-US" sz="1500" dirty="0"/>
          </a:p>
        </p:txBody>
      </p:sp>
      <p:sp>
        <p:nvSpPr>
          <p:cNvPr id="10" name="Cita Madre Clara"/>
          <p:cNvSpPr txBox="1"/>
          <p:nvPr/>
        </p:nvSpPr>
        <p:spPr>
          <a:xfrm>
            <a:off x="3337560" y="4526280"/>
            <a:ext cx="2651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i="1" dirty="0">
                <a:solidFill>
                  <a:schemeClr val="tx1"/>
                </a:solidFill>
              </a:rPr>
              <a:t>«Formar su tierno corazón es nuestra constante labor»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chemeClr val="accent2"/>
                </a:solidFill>
              </a:rPr>
              <a:t>— Madre Clara</a:t>
            </a:r>
            <a:endParaRPr lang="en-US" sz="1500" dirty="0"/>
          </a:p>
        </p:txBody>
      </p:sp>
      <p:sp>
        <p:nvSpPr>
          <p:cNvPr id="11" name="Tarjeta mensaje"/>
          <p:cNvSpPr/>
          <p:nvPr/>
        </p:nvSpPr>
        <p:spPr>
          <a:xfrm>
            <a:off x="6355080" y="1463040"/>
            <a:ext cx="5285232" cy="4434840"/>
          </a:xfrm>
          <a:prstGeom prst="roundRect">
            <a:avLst>
              <a:gd name="adj" fmla="val 3093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  <a:effectLst>
            <a:outerShdw blurRad="1016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s-PE"/>
          </a:p>
        </p:txBody>
      </p:sp>
      <p:sp>
        <p:nvSpPr>
          <p:cNvPr id="12" name="Círculo Corazón"/>
          <p:cNvSpPr/>
          <p:nvPr/>
        </p:nvSpPr>
        <p:spPr>
          <a:xfrm>
            <a:off x="6675120" y="1828800"/>
            <a:ext cx="822960" cy="8229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13" name="Ícono Corazón" descr="Corazó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0860" y="2034540"/>
            <a:ext cx="411480" cy="411480"/>
          </a:xfrm>
          <a:prstGeom prst="rect">
            <a:avLst/>
          </a:prstGeom>
        </p:spPr>
      </p:pic>
      <p:sp>
        <p:nvSpPr>
          <p:cNvPr id="14" name="Mensaje principal"/>
          <p:cNvSpPr txBox="1"/>
          <p:nvPr/>
        </p:nvSpPr>
        <p:spPr>
          <a:xfrm>
            <a:off x="6720840" y="2880360"/>
            <a:ext cx="4572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chemeClr val="bg1"/>
                </a:solidFill>
              </a:rPr>
              <a:t>Emprender es amar con iniciativa</a:t>
            </a:r>
            <a:endParaRPr lang="en-US" sz="3000" dirty="0"/>
          </a:p>
        </p:txBody>
      </p:sp>
      <p:sp>
        <p:nvSpPr>
          <p:cNvPr id="15" name="Texto de apoyo"/>
          <p:cNvSpPr txBox="1"/>
          <p:nvPr/>
        </p:nvSpPr>
        <p:spPr>
          <a:xfrm>
            <a:off x="6720840" y="3977640"/>
            <a:ext cx="4572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bg2"/>
                </a:solidFill>
              </a:rPr>
              <a:t>En clave franciscana, es responder con creatividad y entrega a las necesidades de quienes educamos.</a:t>
            </a:r>
            <a:endParaRPr lang="en-US" sz="1800" dirty="0"/>
          </a:p>
          <a:p>
            <a:pPr marL="0" indent="0">
              <a:buNone/>
            </a:pPr>
            <a:r>
              <a:rPr lang="en-US" sz="800" dirty="0">
                <a:solidFill>
                  <a:schemeClr val="bg2"/>
                </a:solidFill>
              </a:rPr>
              <a:t> 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chemeClr val="bg2"/>
                </a:solidFill>
              </a:rPr>
              <a:t>Hoy esa obra continúa en cada docente, directivo, personal administrativo y de apoyo.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2"/>
                </a:solidFill>
              </a:rPr>
              <a:t>El mundo cambió: tendamos puentes</a:t>
            </a:r>
            <a:endParaRPr lang="en-US" sz="3600" dirty="0"/>
          </a:p>
        </p:txBody>
      </p:sp>
      <p:pic>
        <p:nvPicPr>
          <p:cNvPr id="3" name="Ilustración puente" descr="Una maestra y tres estudiantes cruzan un puente dorado entre una escuela tradicional y una torre modern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63040"/>
            <a:ext cx="6400800" cy="4050792"/>
          </a:xfrm>
          <a:prstGeom prst="rect">
            <a:avLst/>
          </a:prstGeom>
        </p:spPr>
      </p:pic>
      <p:sp>
        <p:nvSpPr>
          <p:cNvPr id="4" name="Pie de imagen"/>
          <p:cNvSpPr txBox="1"/>
          <p:nvPr/>
        </p:nvSpPr>
        <p:spPr>
          <a:xfrm>
            <a:off x="548640" y="566928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chemeClr val="accent5"/>
                </a:solidFill>
              </a:rPr>
              <a:t>Tender puentes entre la tradición y el futuro</a:t>
            </a:r>
            <a:endParaRPr lang="en-US" sz="1400" dirty="0"/>
          </a:p>
        </p:txBody>
      </p:sp>
      <p:sp>
        <p:nvSpPr>
          <p:cNvPr id="5" name="Tarjeta Era del conocimiento"/>
          <p:cNvSpPr/>
          <p:nvPr/>
        </p:nvSpPr>
        <p:spPr>
          <a:xfrm>
            <a:off x="7315200" y="1463040"/>
            <a:ext cx="4325112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6" name="Círculo Era del conocimiento"/>
          <p:cNvSpPr/>
          <p:nvPr/>
        </p:nvSpPr>
        <p:spPr>
          <a:xfrm>
            <a:off x="7589520" y="1737360"/>
            <a:ext cx="731520" cy="73152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7" name="Ícono Era del conocimiento" descr="Era del conocimient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0" y="1920240"/>
            <a:ext cx="365760" cy="365760"/>
          </a:xfrm>
          <a:prstGeom prst="rect">
            <a:avLst/>
          </a:prstGeom>
        </p:spPr>
      </p:pic>
      <p:sp>
        <p:nvSpPr>
          <p:cNvPr id="8" name="Texto Era del conocimiento"/>
          <p:cNvSpPr txBox="1"/>
          <p:nvPr/>
        </p:nvSpPr>
        <p:spPr>
          <a:xfrm>
            <a:off x="8503920" y="155448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Era del conocimiento</a:t>
            </a:r>
            <a:endParaRPr lang="en-US" sz="1800" dirty="0"/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Aprender, desaprender y reaprender es parte de enseñar.</a:t>
            </a:r>
            <a:endParaRPr lang="en-US" sz="1800" dirty="0"/>
          </a:p>
        </p:txBody>
      </p:sp>
      <p:sp>
        <p:nvSpPr>
          <p:cNvPr id="9" name="Tarjeta Tiempos digitales"/>
          <p:cNvSpPr/>
          <p:nvPr/>
        </p:nvSpPr>
        <p:spPr>
          <a:xfrm>
            <a:off x="7315200" y="2880360"/>
            <a:ext cx="4325112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0" name="Círculo Tiempos digitales"/>
          <p:cNvSpPr/>
          <p:nvPr/>
        </p:nvSpPr>
        <p:spPr>
          <a:xfrm>
            <a:off x="7589520" y="3154680"/>
            <a:ext cx="731520" cy="73152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11" name="Ícono Tiempos digitales" descr="Tiempos digitales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3337560"/>
            <a:ext cx="365760" cy="365760"/>
          </a:xfrm>
          <a:prstGeom prst="rect">
            <a:avLst/>
          </a:prstGeom>
        </p:spPr>
      </p:pic>
      <p:sp>
        <p:nvSpPr>
          <p:cNvPr id="12" name="Texto Tiempos digitales"/>
          <p:cNvSpPr txBox="1"/>
          <p:nvPr/>
        </p:nvSpPr>
        <p:spPr>
          <a:xfrm>
            <a:off x="8503920" y="297180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Tiempos digitales</a:t>
            </a:r>
            <a:endParaRPr lang="en-US" sz="1800" dirty="0"/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La tecnología al servicio de la persona, nunca al revés.</a:t>
            </a:r>
            <a:endParaRPr lang="en-US" sz="1800" dirty="0"/>
          </a:p>
        </p:txBody>
      </p:sp>
      <p:sp>
        <p:nvSpPr>
          <p:cNvPr id="13" name="Tarjeta Crisis y oportunidad"/>
          <p:cNvSpPr/>
          <p:nvPr/>
        </p:nvSpPr>
        <p:spPr>
          <a:xfrm>
            <a:off x="7315200" y="4297680"/>
            <a:ext cx="4325112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4" name="Círculo Crisis y oportunidad"/>
          <p:cNvSpPr/>
          <p:nvPr/>
        </p:nvSpPr>
        <p:spPr>
          <a:xfrm>
            <a:off x="7589520" y="4572000"/>
            <a:ext cx="731520" cy="7315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15" name="Ícono Crisis y oportunidad" descr="Crisis y oportunida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0" y="4754880"/>
            <a:ext cx="365760" cy="365760"/>
          </a:xfrm>
          <a:prstGeom prst="rect">
            <a:avLst/>
          </a:prstGeom>
        </p:spPr>
      </p:pic>
      <p:sp>
        <p:nvSpPr>
          <p:cNvPr id="16" name="Texto Crisis y oportunidad"/>
          <p:cNvSpPr txBox="1"/>
          <p:nvPr/>
        </p:nvSpPr>
        <p:spPr>
          <a:xfrm>
            <a:off x="8503920" y="438912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Crisis y oportunidad</a:t>
            </a:r>
            <a:endParaRPr lang="en-US" sz="1800" dirty="0"/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La adversidad nos invita a reinventarnos con esperanza.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2"/>
                </a:solidFill>
              </a:rPr>
              <a:t>Emprender es hacer crecer una semilla</a:t>
            </a:r>
            <a:endParaRPr lang="en-US" sz="3600" dirty="0"/>
          </a:p>
        </p:txBody>
      </p:sp>
      <p:sp>
        <p:nvSpPr>
          <p:cNvPr id="3" name="Definición"/>
          <p:cNvSpPr txBox="1"/>
          <p:nvPr/>
        </p:nvSpPr>
        <p:spPr>
          <a:xfrm>
            <a:off x="548640" y="1261872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Emprender es ver una necesidad y responder con creatividad, constancia y servicio.</a:t>
            </a:r>
            <a:endParaRPr lang="en-US" sz="1800" dirty="0"/>
          </a:p>
        </p:txBody>
      </p:sp>
      <p:pic>
        <p:nvPicPr>
          <p:cNvPr id="4" name="Ilustración etapas" descr="Cuatro etapas: semilla, brote, árbol joven y árbol-corazón con fruto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208" y="1783080"/>
            <a:ext cx="10241280" cy="3438144"/>
          </a:xfrm>
          <a:prstGeom prst="rect">
            <a:avLst/>
          </a:prstGeom>
        </p:spPr>
      </p:pic>
      <p:sp>
        <p:nvSpPr>
          <p:cNvPr id="5" name="Etapa 1"/>
          <p:cNvSpPr txBox="1"/>
          <p:nvPr/>
        </p:nvSpPr>
        <p:spPr>
          <a:xfrm>
            <a:off x="975208" y="5285232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accent2"/>
                </a:solidFill>
              </a:rPr>
              <a:t>1  </a:t>
            </a:r>
            <a:r>
              <a:rPr lang="en-US" sz="2000" b="1" dirty="0">
                <a:solidFill>
                  <a:schemeClr val="tx2"/>
                </a:solidFill>
              </a:rPr>
              <a:t>Mirar</a:t>
            </a:r>
            <a:endParaRPr lang="en-US" sz="2000" dirty="0"/>
          </a:p>
        </p:txBody>
      </p:sp>
      <p:sp>
        <p:nvSpPr>
          <p:cNvPr id="6" name="Detalle etapa 1"/>
          <p:cNvSpPr txBox="1"/>
          <p:nvPr/>
        </p:nvSpPr>
        <p:spPr>
          <a:xfrm>
            <a:off x="975208" y="566928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tx1"/>
                </a:solidFill>
              </a:rPr>
              <a:t>Descubrir la necesidad real de estudiantes y familias.</a:t>
            </a:r>
            <a:endParaRPr lang="en-US" sz="1400" dirty="0"/>
          </a:p>
        </p:txBody>
      </p:sp>
      <p:sp>
        <p:nvSpPr>
          <p:cNvPr id="7" name="Etapa 2"/>
          <p:cNvSpPr txBox="1"/>
          <p:nvPr/>
        </p:nvSpPr>
        <p:spPr>
          <a:xfrm>
            <a:off x="3535528" y="5285232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accent2"/>
                </a:solidFill>
              </a:rPr>
              <a:t>2  </a:t>
            </a:r>
            <a:r>
              <a:rPr lang="en-US" sz="2000" b="1" dirty="0">
                <a:solidFill>
                  <a:schemeClr val="tx2"/>
                </a:solidFill>
              </a:rPr>
              <a:t>Imaginar</a:t>
            </a:r>
            <a:endParaRPr lang="en-US" sz="2000" dirty="0"/>
          </a:p>
        </p:txBody>
      </p:sp>
      <p:sp>
        <p:nvSpPr>
          <p:cNvPr id="8" name="Detalle etapa 2"/>
          <p:cNvSpPr txBox="1"/>
          <p:nvPr/>
        </p:nvSpPr>
        <p:spPr>
          <a:xfrm>
            <a:off x="3535528" y="566928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tx1"/>
                </a:solidFill>
              </a:rPr>
              <a:t>Soñar una respuesta creativa y posible.</a:t>
            </a:r>
            <a:endParaRPr lang="en-US" sz="1400" dirty="0"/>
          </a:p>
        </p:txBody>
      </p:sp>
      <p:sp>
        <p:nvSpPr>
          <p:cNvPr id="9" name="Etapa 3"/>
          <p:cNvSpPr txBox="1"/>
          <p:nvPr/>
        </p:nvSpPr>
        <p:spPr>
          <a:xfrm>
            <a:off x="6095848" y="5285232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accent2"/>
                </a:solidFill>
              </a:rPr>
              <a:t>3  </a:t>
            </a:r>
            <a:r>
              <a:rPr lang="en-US" sz="2000" b="1" dirty="0">
                <a:solidFill>
                  <a:schemeClr val="tx2"/>
                </a:solidFill>
              </a:rPr>
              <a:t>Construir</a:t>
            </a:r>
            <a:endParaRPr lang="en-US" sz="2000" dirty="0"/>
          </a:p>
        </p:txBody>
      </p:sp>
      <p:sp>
        <p:nvSpPr>
          <p:cNvPr id="10" name="Detalle etapa 3"/>
          <p:cNvSpPr txBox="1"/>
          <p:nvPr/>
        </p:nvSpPr>
        <p:spPr>
          <a:xfrm>
            <a:off x="6095848" y="566928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tx1"/>
                </a:solidFill>
              </a:rPr>
              <a:t>Convertir la idea en proyecto, con un equipo.</a:t>
            </a:r>
            <a:endParaRPr lang="en-US" sz="1400" dirty="0"/>
          </a:p>
        </p:txBody>
      </p:sp>
      <p:sp>
        <p:nvSpPr>
          <p:cNvPr id="11" name="Etapa 4"/>
          <p:cNvSpPr txBox="1"/>
          <p:nvPr/>
        </p:nvSpPr>
        <p:spPr>
          <a:xfrm>
            <a:off x="8656168" y="5285232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accent2"/>
                </a:solidFill>
              </a:rPr>
              <a:t>4  </a:t>
            </a:r>
            <a:r>
              <a:rPr lang="en-US" sz="2000" b="1" dirty="0">
                <a:solidFill>
                  <a:schemeClr val="tx2"/>
                </a:solidFill>
              </a:rPr>
              <a:t>Servir</a:t>
            </a:r>
            <a:endParaRPr lang="en-US" sz="2000" dirty="0"/>
          </a:p>
        </p:txBody>
      </p:sp>
      <p:sp>
        <p:nvSpPr>
          <p:cNvPr id="12" name="Detalle etapa 4"/>
          <p:cNvSpPr txBox="1"/>
          <p:nvPr/>
        </p:nvSpPr>
        <p:spPr>
          <a:xfrm>
            <a:off x="8656168" y="566928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tx1"/>
                </a:solidFill>
              </a:rPr>
              <a:t>Dar fruto: un impacto que humaniza.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2"/>
                </a:solidFill>
              </a:rPr>
              <a:t>Liderar no es supervisar: es inspirar</a:t>
            </a:r>
            <a:endParaRPr lang="en-US" sz="3600" dirty="0"/>
          </a:p>
        </p:txBody>
      </p:sp>
      <p:sp>
        <p:nvSpPr>
          <p:cNvPr id="3" name="Tarjeta Supervisor · Gestión"/>
          <p:cNvSpPr/>
          <p:nvPr/>
        </p:nvSpPr>
        <p:spPr>
          <a:xfrm>
            <a:off x="548640" y="1417320"/>
            <a:ext cx="5120640" cy="3794760"/>
          </a:xfrm>
          <a:prstGeom prst="roundRect">
            <a:avLst>
              <a:gd name="adj" fmla="val 361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1016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s-PE"/>
          </a:p>
        </p:txBody>
      </p:sp>
      <p:sp>
        <p:nvSpPr>
          <p:cNvPr id="4" name="Círculo Supervisor · Gestión"/>
          <p:cNvSpPr/>
          <p:nvPr/>
        </p:nvSpPr>
        <p:spPr>
          <a:xfrm>
            <a:off x="891540" y="1714500"/>
            <a:ext cx="868680" cy="8686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5" name="Ícono Supervisor · Gestión" descr="Supervisor · Gestió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710" y="1931670"/>
            <a:ext cx="434340" cy="434340"/>
          </a:xfrm>
          <a:prstGeom prst="rect">
            <a:avLst/>
          </a:prstGeom>
        </p:spPr>
      </p:pic>
      <p:sp>
        <p:nvSpPr>
          <p:cNvPr id="6" name="Encabezado Supervisor · Gestión"/>
          <p:cNvSpPr txBox="1"/>
          <p:nvPr/>
        </p:nvSpPr>
        <p:spPr>
          <a:xfrm>
            <a:off x="1965960" y="169164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tx2"/>
                </a:solidFill>
              </a:rPr>
              <a:t>Supervisor · Gestión</a:t>
            </a:r>
            <a:endParaRPr lang="en-US" sz="2400" dirty="0"/>
          </a:p>
          <a:p>
            <a:pPr marL="0" indent="0">
              <a:buNone/>
            </a:pPr>
            <a:r>
              <a:rPr lang="en-US" sz="1400" i="1" dirty="0">
                <a:solidFill>
                  <a:schemeClr val="accent5"/>
                </a:solidFill>
              </a:rPr>
              <a:t>Hace que las cosas se hagan bien</a:t>
            </a:r>
            <a:endParaRPr lang="en-US" sz="2400" dirty="0"/>
          </a:p>
        </p:txBody>
      </p:sp>
      <p:sp>
        <p:nvSpPr>
          <p:cNvPr id="7" name="Lista Supervisor · Gestión"/>
          <p:cNvSpPr txBox="1"/>
          <p:nvPr/>
        </p:nvSpPr>
        <p:spPr>
          <a:xfrm>
            <a:off x="1005840" y="2971800"/>
            <a:ext cx="42976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Controla procesos y tareas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Hace cumplir normas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Se enfoca en el presente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Mide resultados</a:t>
            </a:r>
            <a:endParaRPr lang="en-US" sz="2000" dirty="0"/>
          </a:p>
        </p:txBody>
      </p:sp>
      <p:sp>
        <p:nvSpPr>
          <p:cNvPr id="8" name="Tarjeta Líder · Liderazgo"/>
          <p:cNvSpPr/>
          <p:nvPr/>
        </p:nvSpPr>
        <p:spPr>
          <a:xfrm>
            <a:off x="6519672" y="1417320"/>
            <a:ext cx="5120640" cy="3794760"/>
          </a:xfrm>
          <a:prstGeom prst="roundRect">
            <a:avLst>
              <a:gd name="adj" fmla="val 3614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  <a:effectLst>
            <a:outerShdw blurRad="1016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s-PE"/>
          </a:p>
        </p:txBody>
      </p:sp>
      <p:sp>
        <p:nvSpPr>
          <p:cNvPr id="9" name="Círculo Líder · Liderazgo"/>
          <p:cNvSpPr/>
          <p:nvPr/>
        </p:nvSpPr>
        <p:spPr>
          <a:xfrm>
            <a:off x="6862572" y="1714500"/>
            <a:ext cx="868680" cy="8686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10" name="Ícono Líder · Liderazgo" descr="Líder · Lideraz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9742" y="1931670"/>
            <a:ext cx="434340" cy="434340"/>
          </a:xfrm>
          <a:prstGeom prst="rect">
            <a:avLst/>
          </a:prstGeom>
        </p:spPr>
      </p:pic>
      <p:sp>
        <p:nvSpPr>
          <p:cNvPr id="11" name="Encabezado Líder · Liderazgo"/>
          <p:cNvSpPr txBox="1"/>
          <p:nvPr/>
        </p:nvSpPr>
        <p:spPr>
          <a:xfrm>
            <a:off x="7936992" y="169164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</a:rPr>
              <a:t>Líder · Liderazgo</a:t>
            </a:r>
            <a:endParaRPr lang="en-US" sz="2400" dirty="0"/>
          </a:p>
          <a:p>
            <a:pPr marL="0" indent="0">
              <a:buNone/>
            </a:pPr>
            <a:r>
              <a:rPr lang="en-US" sz="1400" i="1" dirty="0">
                <a:solidFill>
                  <a:schemeClr val="accent1"/>
                </a:solidFill>
              </a:rPr>
              <a:t>Hace que se hagan las cosas correctas</a:t>
            </a:r>
            <a:endParaRPr lang="en-US" sz="2400" dirty="0"/>
          </a:p>
        </p:txBody>
      </p:sp>
      <p:sp>
        <p:nvSpPr>
          <p:cNvPr id="12" name="Lista Líder · Liderazgo"/>
          <p:cNvSpPr txBox="1"/>
          <p:nvPr/>
        </p:nvSpPr>
        <p:spPr>
          <a:xfrm>
            <a:off x="6976872" y="2971800"/>
            <a:ext cx="42976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Inspira y moviliza personas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Da sentido y dirección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Mira el horizonte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Forma a otros líderes</a:t>
            </a:r>
            <a:endParaRPr lang="en-US" sz="2000" dirty="0"/>
          </a:p>
        </p:txBody>
      </p:sp>
      <p:sp>
        <p:nvSpPr>
          <p:cNvPr id="13" name="Signo más"/>
          <p:cNvSpPr/>
          <p:nvPr/>
        </p:nvSpPr>
        <p:spPr>
          <a:xfrm>
            <a:off x="5733288" y="2971800"/>
            <a:ext cx="731520" cy="73152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4" name="Texto signo más"/>
          <p:cNvSpPr txBox="1"/>
          <p:nvPr/>
        </p:nvSpPr>
        <p:spPr>
          <a:xfrm>
            <a:off x="5733288" y="29718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chemeClr val="tx2"/>
                </a:solidFill>
              </a:rPr>
              <a:t>+</a:t>
            </a:r>
            <a:endParaRPr lang="en-US" sz="3400" dirty="0"/>
          </a:p>
        </p:txBody>
      </p:sp>
      <p:sp>
        <p:nvSpPr>
          <p:cNvPr id="15" name="Franja de mensaje"/>
          <p:cNvSpPr/>
          <p:nvPr/>
        </p:nvSpPr>
        <p:spPr>
          <a:xfrm>
            <a:off x="548640" y="5440680"/>
            <a:ext cx="11091672" cy="640080"/>
          </a:xfrm>
          <a:prstGeom prst="roundRect">
            <a:avLst>
              <a:gd name="adj" fmla="val 17143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6" name="Mensaje clave"/>
          <p:cNvSpPr txBox="1"/>
          <p:nvPr/>
        </p:nvSpPr>
        <p:spPr>
          <a:xfrm>
            <a:off x="822960" y="5440680"/>
            <a:ext cx="105430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</a:rPr>
              <a:t>La escuela necesita ambos: gestión que ordena y liderazgo que da sentido.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2"/>
                </a:solidFill>
              </a:rPr>
              <a:t>El líder virtuoso y sus cuatro pilares</a:t>
            </a:r>
            <a:endParaRPr lang="en-US" sz="3600" dirty="0"/>
          </a:p>
        </p:txBody>
      </p:sp>
      <p:sp>
        <p:nvSpPr>
          <p:cNvPr id="3" name="Techo"/>
          <p:cNvSpPr/>
          <p:nvPr/>
        </p:nvSpPr>
        <p:spPr>
          <a:xfrm>
            <a:off x="1097280" y="1325880"/>
            <a:ext cx="9994392" cy="1143000"/>
          </a:xfrm>
          <a:prstGeom prst="triangl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4" name="Techo texto"/>
          <p:cNvSpPr txBox="1"/>
          <p:nvPr/>
        </p:nvSpPr>
        <p:spPr>
          <a:xfrm>
            <a:off x="2926080" y="1920240"/>
            <a:ext cx="63367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kern="0" spc="300" dirty="0">
                <a:solidFill>
                  <a:schemeClr val="tx2"/>
                </a:solidFill>
              </a:rPr>
              <a:t>DOCENTE QUE HUMANIZA</a:t>
            </a:r>
            <a:endParaRPr lang="en-US" sz="2000" dirty="0"/>
          </a:p>
        </p:txBody>
      </p:sp>
      <p:sp>
        <p:nvSpPr>
          <p:cNvPr id="5" name="Viga"/>
          <p:cNvSpPr/>
          <p:nvPr/>
        </p:nvSpPr>
        <p:spPr>
          <a:xfrm>
            <a:off x="914400" y="2487168"/>
            <a:ext cx="10360152" cy="201168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6" name="Pilar Valores"/>
          <p:cNvSpPr/>
          <p:nvPr/>
        </p:nvSpPr>
        <p:spPr>
          <a:xfrm>
            <a:off x="1112368" y="2761488"/>
            <a:ext cx="2286000" cy="2724912"/>
          </a:xfrm>
          <a:prstGeom prst="rect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  <a:effectLst>
            <a:outerShdw blurRad="1016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s-PE"/>
          </a:p>
        </p:txBody>
      </p:sp>
      <p:sp>
        <p:nvSpPr>
          <p:cNvPr id="7" name="Círculo Valores"/>
          <p:cNvSpPr/>
          <p:nvPr/>
        </p:nvSpPr>
        <p:spPr>
          <a:xfrm>
            <a:off x="1889608" y="2971800"/>
            <a:ext cx="731520" cy="7315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8" name="Ícono Valores" descr="Valore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2488" y="3154680"/>
            <a:ext cx="365760" cy="365760"/>
          </a:xfrm>
          <a:prstGeom prst="rect">
            <a:avLst/>
          </a:prstGeom>
        </p:spPr>
      </p:pic>
      <p:sp>
        <p:nvSpPr>
          <p:cNvPr id="9" name="Título Valores"/>
          <p:cNvSpPr txBox="1"/>
          <p:nvPr/>
        </p:nvSpPr>
        <p:spPr>
          <a:xfrm>
            <a:off x="1249528" y="384048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Valores</a:t>
            </a:r>
            <a:endParaRPr lang="en-US" sz="2400" dirty="0"/>
          </a:p>
        </p:txBody>
      </p:sp>
      <p:sp>
        <p:nvSpPr>
          <p:cNvPr id="10" name="Texto Valores"/>
          <p:cNvSpPr txBox="1"/>
          <p:nvPr/>
        </p:nvSpPr>
        <p:spPr>
          <a:xfrm>
            <a:off x="1295248" y="4315968"/>
            <a:ext cx="1920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dirty="0">
                <a:solidFill>
                  <a:schemeClr val="bg2"/>
                </a:solidFill>
              </a:rPr>
              <a:t>Lo que creemos guía lo que hacemos.</a:t>
            </a:r>
            <a:endParaRPr lang="en-US" sz="1700" dirty="0"/>
          </a:p>
        </p:txBody>
      </p:sp>
      <p:sp>
        <p:nvSpPr>
          <p:cNvPr id="11" name="Pilar Ética"/>
          <p:cNvSpPr/>
          <p:nvPr/>
        </p:nvSpPr>
        <p:spPr>
          <a:xfrm>
            <a:off x="3672688" y="2761488"/>
            <a:ext cx="2286000" cy="2724912"/>
          </a:xfrm>
          <a:prstGeom prst="rect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  <a:effectLst>
            <a:outerShdw blurRad="1016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s-PE"/>
          </a:p>
        </p:txBody>
      </p:sp>
      <p:sp>
        <p:nvSpPr>
          <p:cNvPr id="12" name="Círculo Ética"/>
          <p:cNvSpPr/>
          <p:nvPr/>
        </p:nvSpPr>
        <p:spPr>
          <a:xfrm>
            <a:off x="4449928" y="2971800"/>
            <a:ext cx="731520" cy="7315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13" name="Ícono Ética" descr="Étic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2808" y="3154680"/>
            <a:ext cx="365760" cy="365760"/>
          </a:xfrm>
          <a:prstGeom prst="rect">
            <a:avLst/>
          </a:prstGeom>
        </p:spPr>
      </p:pic>
      <p:sp>
        <p:nvSpPr>
          <p:cNvPr id="14" name="Título Ética"/>
          <p:cNvSpPr txBox="1"/>
          <p:nvPr/>
        </p:nvSpPr>
        <p:spPr>
          <a:xfrm>
            <a:off x="3809848" y="384048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Ética</a:t>
            </a:r>
            <a:endParaRPr lang="en-US" sz="2400" dirty="0"/>
          </a:p>
        </p:txBody>
      </p:sp>
      <p:sp>
        <p:nvSpPr>
          <p:cNvPr id="15" name="Texto Ética"/>
          <p:cNvSpPr txBox="1"/>
          <p:nvPr/>
        </p:nvSpPr>
        <p:spPr>
          <a:xfrm>
            <a:off x="3855568" y="4315968"/>
            <a:ext cx="1920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dirty="0">
                <a:solidFill>
                  <a:schemeClr val="bg2"/>
                </a:solidFill>
              </a:rPr>
              <a:t>Decidir bien aun cuando nadie nos mira.</a:t>
            </a:r>
            <a:endParaRPr lang="en-US" sz="1700" dirty="0"/>
          </a:p>
        </p:txBody>
      </p:sp>
      <p:sp>
        <p:nvSpPr>
          <p:cNvPr id="16" name="Pilar Humildad"/>
          <p:cNvSpPr/>
          <p:nvPr/>
        </p:nvSpPr>
        <p:spPr>
          <a:xfrm>
            <a:off x="6233008" y="2761488"/>
            <a:ext cx="2286000" cy="2724912"/>
          </a:xfrm>
          <a:prstGeom prst="rect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  <a:effectLst>
            <a:outerShdw blurRad="1016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s-PE"/>
          </a:p>
        </p:txBody>
      </p:sp>
      <p:sp>
        <p:nvSpPr>
          <p:cNvPr id="17" name="Círculo Humildad"/>
          <p:cNvSpPr/>
          <p:nvPr/>
        </p:nvSpPr>
        <p:spPr>
          <a:xfrm>
            <a:off x="7010248" y="2971800"/>
            <a:ext cx="731520" cy="7315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18" name="Ícono Humildad" descr="Humildad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3128" y="3154680"/>
            <a:ext cx="365760" cy="365760"/>
          </a:xfrm>
          <a:prstGeom prst="rect">
            <a:avLst/>
          </a:prstGeom>
        </p:spPr>
      </p:pic>
      <p:sp>
        <p:nvSpPr>
          <p:cNvPr id="19" name="Título Humildad"/>
          <p:cNvSpPr txBox="1"/>
          <p:nvPr/>
        </p:nvSpPr>
        <p:spPr>
          <a:xfrm>
            <a:off x="6370168" y="384048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Humildad</a:t>
            </a:r>
            <a:endParaRPr lang="en-US" sz="2400" dirty="0"/>
          </a:p>
        </p:txBody>
      </p:sp>
      <p:sp>
        <p:nvSpPr>
          <p:cNvPr id="20" name="Texto Humildad"/>
          <p:cNvSpPr txBox="1"/>
          <p:nvPr/>
        </p:nvSpPr>
        <p:spPr>
          <a:xfrm>
            <a:off x="6415888" y="4315968"/>
            <a:ext cx="1920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dirty="0" err="1">
                <a:solidFill>
                  <a:schemeClr val="bg2"/>
                </a:solidFill>
              </a:rPr>
              <a:t>Servir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como</a:t>
            </a:r>
            <a:r>
              <a:rPr lang="en-US" sz="1700" dirty="0">
                <a:solidFill>
                  <a:schemeClr val="bg2"/>
                </a:solidFill>
              </a:rPr>
              <a:t> un </a:t>
            </a:r>
            <a:r>
              <a:rPr lang="en-US" sz="1700" dirty="0" err="1">
                <a:solidFill>
                  <a:schemeClr val="bg2"/>
                </a:solidFill>
              </a:rPr>
              <a:t>buen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Franciscano</a:t>
            </a:r>
            <a:endParaRPr lang="en-US" sz="1700" dirty="0"/>
          </a:p>
        </p:txBody>
      </p:sp>
      <p:sp>
        <p:nvSpPr>
          <p:cNvPr id="21" name="Pilar Coherencia"/>
          <p:cNvSpPr/>
          <p:nvPr/>
        </p:nvSpPr>
        <p:spPr>
          <a:xfrm>
            <a:off x="8793328" y="2761488"/>
            <a:ext cx="2286000" cy="2724912"/>
          </a:xfrm>
          <a:prstGeom prst="rect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  <a:effectLst>
            <a:outerShdw blurRad="1016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s-PE"/>
          </a:p>
        </p:txBody>
      </p:sp>
      <p:sp>
        <p:nvSpPr>
          <p:cNvPr id="22" name="Círculo Coherencia"/>
          <p:cNvSpPr/>
          <p:nvPr/>
        </p:nvSpPr>
        <p:spPr>
          <a:xfrm>
            <a:off x="9570568" y="2971800"/>
            <a:ext cx="731520" cy="7315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23" name="Ícono Coherencia" descr="Coherencia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3448" y="3154680"/>
            <a:ext cx="365760" cy="365760"/>
          </a:xfrm>
          <a:prstGeom prst="rect">
            <a:avLst/>
          </a:prstGeom>
        </p:spPr>
      </p:pic>
      <p:sp>
        <p:nvSpPr>
          <p:cNvPr id="24" name="Título Coherencia"/>
          <p:cNvSpPr txBox="1"/>
          <p:nvPr/>
        </p:nvSpPr>
        <p:spPr>
          <a:xfrm>
            <a:off x="8930488" y="384048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Coherencia</a:t>
            </a:r>
            <a:endParaRPr lang="en-US" sz="2400" dirty="0"/>
          </a:p>
        </p:txBody>
      </p:sp>
      <p:sp>
        <p:nvSpPr>
          <p:cNvPr id="25" name="Texto Coherencia"/>
          <p:cNvSpPr txBox="1"/>
          <p:nvPr/>
        </p:nvSpPr>
        <p:spPr>
          <a:xfrm>
            <a:off x="8976208" y="4315968"/>
            <a:ext cx="1920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dirty="0">
                <a:solidFill>
                  <a:schemeClr val="bg2"/>
                </a:solidFill>
              </a:rPr>
              <a:t>Que lo que decimos y lo que vivimos </a:t>
            </a:r>
            <a:r>
              <a:rPr lang="en-US" sz="1700" dirty="0" err="1">
                <a:solidFill>
                  <a:schemeClr val="bg2"/>
                </a:solidFill>
              </a:rPr>
              <a:t>coincidan</a:t>
            </a:r>
            <a:r>
              <a:rPr lang="en-US" sz="1700" dirty="0">
                <a:solidFill>
                  <a:schemeClr val="bg2"/>
                </a:solidFill>
              </a:rPr>
              <a:t>.  </a:t>
            </a:r>
          </a:p>
          <a:p>
            <a:pPr marL="0" indent="0" algn="ctr">
              <a:buNone/>
            </a:pPr>
            <a:r>
              <a:rPr lang="en-US" sz="1700" dirty="0">
                <a:solidFill>
                  <a:schemeClr val="bg2"/>
                </a:solidFill>
              </a:rPr>
              <a:t>Ser </a:t>
            </a:r>
            <a:r>
              <a:rPr lang="en-US" sz="1700" dirty="0" err="1">
                <a:solidFill>
                  <a:schemeClr val="bg2"/>
                </a:solidFill>
              </a:rPr>
              <a:t>como</a:t>
            </a:r>
            <a:r>
              <a:rPr lang="en-US" sz="1700" dirty="0">
                <a:solidFill>
                  <a:schemeClr val="bg2"/>
                </a:solidFill>
              </a:rPr>
              <a:t> un arbol.</a:t>
            </a:r>
            <a:endParaRPr lang="en-US" sz="1700" dirty="0"/>
          </a:p>
        </p:txBody>
      </p:sp>
      <p:sp>
        <p:nvSpPr>
          <p:cNvPr id="26" name="Base 1"/>
          <p:cNvSpPr/>
          <p:nvPr/>
        </p:nvSpPr>
        <p:spPr>
          <a:xfrm>
            <a:off x="914400" y="5486400"/>
            <a:ext cx="10360152" cy="18288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7" name="Base 2"/>
          <p:cNvSpPr/>
          <p:nvPr/>
        </p:nvSpPr>
        <p:spPr>
          <a:xfrm>
            <a:off x="685800" y="5669280"/>
            <a:ext cx="10817352" cy="219456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410217" y="146262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2"/>
                </a:solidFill>
              </a:rPr>
              <a:t>Cinco competencias del educador líder</a:t>
            </a:r>
            <a:endParaRPr lang="en-US" sz="3600" dirty="0"/>
          </a:p>
        </p:txBody>
      </p:sp>
      <p:sp>
        <p:nvSpPr>
          <p:cNvPr id="3" name="Conector"/>
          <p:cNvSpPr/>
          <p:nvPr/>
        </p:nvSpPr>
        <p:spPr>
          <a:xfrm>
            <a:off x="5932183" y="1607238"/>
            <a:ext cx="0" cy="1691640"/>
          </a:xfrm>
          <a:prstGeom prst="line">
            <a:avLst/>
          </a:prstGeom>
          <a:noFill/>
          <a:ln w="381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4" name="Conector"/>
          <p:cNvSpPr/>
          <p:nvPr/>
        </p:nvSpPr>
        <p:spPr>
          <a:xfrm flipV="1">
            <a:off x="5932183" y="2776132"/>
            <a:ext cx="2782867" cy="522746"/>
          </a:xfrm>
          <a:prstGeom prst="line">
            <a:avLst/>
          </a:prstGeom>
          <a:noFill/>
          <a:ln w="381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5" name="Conector"/>
          <p:cNvSpPr/>
          <p:nvPr/>
        </p:nvSpPr>
        <p:spPr>
          <a:xfrm>
            <a:off x="5932183" y="3298878"/>
            <a:ext cx="1719907" cy="1368566"/>
          </a:xfrm>
          <a:prstGeom prst="line">
            <a:avLst/>
          </a:prstGeom>
          <a:noFill/>
          <a:ln w="381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6" name="Conector"/>
          <p:cNvSpPr/>
          <p:nvPr/>
        </p:nvSpPr>
        <p:spPr>
          <a:xfrm flipV="1">
            <a:off x="4212276" y="3298878"/>
            <a:ext cx="1719907" cy="1368566"/>
          </a:xfrm>
          <a:prstGeom prst="line">
            <a:avLst/>
          </a:prstGeom>
          <a:noFill/>
          <a:ln w="381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7" name="Conector"/>
          <p:cNvSpPr/>
          <p:nvPr/>
        </p:nvSpPr>
        <p:spPr>
          <a:xfrm>
            <a:off x="3149315" y="2776132"/>
            <a:ext cx="2782867" cy="522746"/>
          </a:xfrm>
          <a:prstGeom prst="line">
            <a:avLst/>
          </a:prstGeom>
          <a:noFill/>
          <a:ln w="381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8" name="Centro"/>
          <p:cNvSpPr/>
          <p:nvPr/>
        </p:nvSpPr>
        <p:spPr>
          <a:xfrm>
            <a:off x="4972063" y="2338758"/>
            <a:ext cx="1920240" cy="1920240"/>
          </a:xfrm>
          <a:prstGeom prst="ellipse">
            <a:avLst/>
          </a:prstGeom>
          <a:solidFill>
            <a:schemeClr val="tx2"/>
          </a:solidFill>
          <a:ln w="50800">
            <a:solidFill>
              <a:schemeClr val="accent1"/>
            </a:solidFill>
            <a:prstDash val="solid"/>
          </a:ln>
          <a:effectLst>
            <a:outerShdw blurRad="1016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s-PE"/>
          </a:p>
        </p:txBody>
      </p:sp>
      <p:pic>
        <p:nvPicPr>
          <p:cNvPr id="9" name="Ícono centro" descr="Corazó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9303" y="2640510"/>
            <a:ext cx="365760" cy="365760"/>
          </a:xfrm>
          <a:prstGeom prst="rect">
            <a:avLst/>
          </a:prstGeom>
        </p:spPr>
      </p:pic>
      <p:sp>
        <p:nvSpPr>
          <p:cNvPr id="10" name="Texto centro"/>
          <p:cNvSpPr txBox="1"/>
          <p:nvPr/>
        </p:nvSpPr>
        <p:spPr>
          <a:xfrm>
            <a:off x="5063503" y="2988217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Educador líder</a:t>
            </a:r>
            <a:endParaRPr lang="en-US" sz="2000" dirty="0"/>
          </a:p>
        </p:txBody>
      </p:sp>
      <p:sp>
        <p:nvSpPr>
          <p:cNvPr id="11" name="Círculo Visión"/>
          <p:cNvSpPr/>
          <p:nvPr/>
        </p:nvSpPr>
        <p:spPr>
          <a:xfrm>
            <a:off x="5497843" y="1172898"/>
            <a:ext cx="868680" cy="8686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12" name="Ícono Visión" descr="Visió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13" y="1390068"/>
            <a:ext cx="434340" cy="434340"/>
          </a:xfrm>
          <a:prstGeom prst="rect">
            <a:avLst/>
          </a:prstGeom>
        </p:spPr>
      </p:pic>
      <p:sp>
        <p:nvSpPr>
          <p:cNvPr id="13" name="Texto Visión"/>
          <p:cNvSpPr txBox="1"/>
          <p:nvPr/>
        </p:nvSpPr>
        <p:spPr>
          <a:xfrm>
            <a:off x="6503683" y="1195758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chemeClr val="tx2"/>
                </a:solidFill>
              </a:rPr>
              <a:t>Visión</a:t>
            </a:r>
            <a:endParaRPr lang="en-US" sz="2000" dirty="0"/>
          </a:p>
          <a:p>
            <a:pPr marL="0" indent="0" algn="l">
              <a:buNone/>
            </a:pPr>
            <a:r>
              <a:rPr lang="en-US" sz="1400" dirty="0">
                <a:solidFill>
                  <a:schemeClr val="tx1"/>
                </a:solidFill>
              </a:rPr>
              <a:t>Ver más allá del aula</a:t>
            </a:r>
            <a:endParaRPr lang="en-US" sz="2000" dirty="0"/>
          </a:p>
        </p:txBody>
      </p:sp>
      <p:sp>
        <p:nvSpPr>
          <p:cNvPr id="14" name="Círculo Empatía"/>
          <p:cNvSpPr/>
          <p:nvPr/>
        </p:nvSpPr>
        <p:spPr>
          <a:xfrm>
            <a:off x="8280710" y="2341792"/>
            <a:ext cx="868680" cy="8686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15" name="Ícono Empatía" descr="Empatí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7880" y="2558962"/>
            <a:ext cx="434340" cy="434340"/>
          </a:xfrm>
          <a:prstGeom prst="rect">
            <a:avLst/>
          </a:prstGeom>
        </p:spPr>
      </p:pic>
      <p:sp>
        <p:nvSpPr>
          <p:cNvPr id="16" name="Texto Empatía"/>
          <p:cNvSpPr txBox="1"/>
          <p:nvPr/>
        </p:nvSpPr>
        <p:spPr>
          <a:xfrm>
            <a:off x="9286550" y="2364652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chemeClr val="tx2"/>
                </a:solidFill>
              </a:rPr>
              <a:t>Empatía</a:t>
            </a:r>
            <a:endParaRPr lang="en-US" sz="2000" dirty="0"/>
          </a:p>
          <a:p>
            <a:pPr marL="0" indent="0" algn="l">
              <a:buNone/>
            </a:pPr>
            <a:r>
              <a:rPr lang="en-US" sz="1400" dirty="0">
                <a:solidFill>
                  <a:schemeClr val="tx1"/>
                </a:solidFill>
              </a:rPr>
              <a:t>Escuchar antes de decidir</a:t>
            </a:r>
            <a:endParaRPr lang="en-US" sz="2000" dirty="0"/>
          </a:p>
        </p:txBody>
      </p:sp>
      <p:sp>
        <p:nvSpPr>
          <p:cNvPr id="17" name="Círculo Creatividad"/>
          <p:cNvSpPr/>
          <p:nvPr/>
        </p:nvSpPr>
        <p:spPr>
          <a:xfrm>
            <a:off x="7217749" y="4233104"/>
            <a:ext cx="868680" cy="8686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18" name="Ícono Creatividad" descr="Creativida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4919" y="4450274"/>
            <a:ext cx="434340" cy="434340"/>
          </a:xfrm>
          <a:prstGeom prst="rect">
            <a:avLst/>
          </a:prstGeom>
        </p:spPr>
      </p:pic>
      <p:sp>
        <p:nvSpPr>
          <p:cNvPr id="19" name="Texto Creatividad"/>
          <p:cNvSpPr txBox="1"/>
          <p:nvPr/>
        </p:nvSpPr>
        <p:spPr>
          <a:xfrm>
            <a:off x="8223589" y="4255964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chemeClr val="tx2"/>
                </a:solidFill>
              </a:rPr>
              <a:t>Creatividad</a:t>
            </a:r>
            <a:endParaRPr lang="en-US" sz="2000" dirty="0"/>
          </a:p>
          <a:p>
            <a:pPr marL="0" indent="0" algn="l">
              <a:buNone/>
            </a:pPr>
            <a:r>
              <a:rPr lang="en-US" sz="1400" dirty="0">
                <a:solidFill>
                  <a:schemeClr val="tx1"/>
                </a:solidFill>
              </a:rPr>
              <a:t>Encontrar nuevas rutas</a:t>
            </a:r>
            <a:endParaRPr lang="en-US" sz="2000" dirty="0"/>
          </a:p>
        </p:txBody>
      </p:sp>
      <p:sp>
        <p:nvSpPr>
          <p:cNvPr id="20" name="Círculo Resiliencia"/>
          <p:cNvSpPr/>
          <p:nvPr/>
        </p:nvSpPr>
        <p:spPr>
          <a:xfrm>
            <a:off x="3777936" y="4233104"/>
            <a:ext cx="868680" cy="8686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21" name="Ícono Resiliencia" descr="Resiliencia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95106" y="4450274"/>
            <a:ext cx="434340" cy="434340"/>
          </a:xfrm>
          <a:prstGeom prst="rect">
            <a:avLst/>
          </a:prstGeom>
        </p:spPr>
      </p:pic>
      <p:sp>
        <p:nvSpPr>
          <p:cNvPr id="22" name="Texto Resiliencia"/>
          <p:cNvSpPr txBox="1"/>
          <p:nvPr/>
        </p:nvSpPr>
        <p:spPr>
          <a:xfrm>
            <a:off x="1309056" y="4255964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chemeClr val="tx2"/>
                </a:solidFill>
              </a:rPr>
              <a:t>Resiliencia</a:t>
            </a:r>
            <a:endParaRPr lang="en-US" sz="2000" dirty="0"/>
          </a:p>
          <a:p>
            <a:pPr marL="0" indent="0" algn="r">
              <a:buNone/>
            </a:pPr>
            <a:r>
              <a:rPr lang="en-US" sz="1400" dirty="0">
                <a:solidFill>
                  <a:schemeClr val="tx1"/>
                </a:solidFill>
              </a:rPr>
              <a:t>Reinventarse ante la adversidad</a:t>
            </a:r>
            <a:endParaRPr lang="en-US" sz="2000" dirty="0"/>
          </a:p>
        </p:txBody>
      </p:sp>
      <p:sp>
        <p:nvSpPr>
          <p:cNvPr id="23" name="Círculo Trabajo en equipo"/>
          <p:cNvSpPr/>
          <p:nvPr/>
        </p:nvSpPr>
        <p:spPr>
          <a:xfrm>
            <a:off x="2714975" y="2341792"/>
            <a:ext cx="868680" cy="8686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24" name="Ícono Trabajo en equipo" descr="Trabajo en equipo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32145" y="2558962"/>
            <a:ext cx="434340" cy="434340"/>
          </a:xfrm>
          <a:prstGeom prst="rect">
            <a:avLst/>
          </a:prstGeom>
        </p:spPr>
      </p:pic>
      <p:sp>
        <p:nvSpPr>
          <p:cNvPr id="25" name="Texto Trabajo en equipo"/>
          <p:cNvSpPr txBox="1"/>
          <p:nvPr/>
        </p:nvSpPr>
        <p:spPr>
          <a:xfrm>
            <a:off x="246095" y="2364652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chemeClr val="tx2"/>
                </a:solidFill>
              </a:rPr>
              <a:t>Trabajo en equipo</a:t>
            </a:r>
            <a:endParaRPr lang="en-US" sz="2000" dirty="0"/>
          </a:p>
          <a:p>
            <a:pPr marL="0" indent="0" algn="r">
              <a:buNone/>
            </a:pPr>
            <a:r>
              <a:rPr lang="en-US" sz="1400" dirty="0">
                <a:solidFill>
                  <a:schemeClr val="tx1"/>
                </a:solidFill>
              </a:rPr>
              <a:t>Construir con otros</a:t>
            </a:r>
            <a:endParaRPr lang="en-US" sz="20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  <p:sp>
        <p:nvSpPr>
          <p:cNvPr id="27" name="Text 1">
            <a:extLst>
              <a:ext uri="{FF2B5EF4-FFF2-40B4-BE49-F238E27FC236}">
                <a16:creationId xmlns:a16="http://schemas.microsoft.com/office/drawing/2014/main" id="{EBF7E4DA-4829-6C7F-90C3-7C2B9D95B9DA}"/>
              </a:ext>
            </a:extLst>
          </p:cNvPr>
          <p:cNvSpPr txBox="1">
            <a:spLocks/>
          </p:cNvSpPr>
          <p:nvPr/>
        </p:nvSpPr>
        <p:spPr>
          <a:xfrm>
            <a:off x="637238" y="5542671"/>
            <a:ext cx="10634443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en-US" sz="36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PE" sz="1800" dirty="0"/>
              <a:t>«La inteligencia del hombre se mide según la forma en que resuelve los problemas».</a:t>
            </a:r>
          </a:p>
          <a:p>
            <a:pPr algn="ctr"/>
            <a:r>
              <a:rPr lang="es-PE" sz="1050" b="0" dirty="0"/>
              <a:t>Esta cita se atribuye popularmente a pensadores y científicos como </a:t>
            </a:r>
            <a:r>
              <a:rPr lang="es-PE" sz="1050" dirty="0"/>
              <a:t>Albert Einstein</a:t>
            </a:r>
            <a:r>
              <a:rPr lang="es-PE" sz="1050" b="0" dirty="0"/>
              <a:t>, </a:t>
            </a:r>
            <a:r>
              <a:rPr lang="es-PE" sz="1050" dirty="0"/>
              <a:t>Galileo Galilei</a:t>
            </a:r>
            <a:r>
              <a:rPr lang="es-PE" sz="1050" b="0" dirty="0"/>
              <a:t> y </a:t>
            </a:r>
            <a:r>
              <a:rPr lang="es-PE" sz="1050" dirty="0"/>
              <a:t>Jean Piaget</a:t>
            </a:r>
            <a:r>
              <a:rPr lang="es-PE" sz="1050" b="0" dirty="0"/>
              <a:t>, </a:t>
            </a:r>
          </a:p>
          <a:p>
            <a:pPr algn="ctr"/>
            <a:r>
              <a:rPr lang="es-PE" sz="1050" b="0" dirty="0"/>
              <a:t>quienes vinculaban la inteligencia directamente con la capacidad de adaptación y resolución de conflictos.</a:t>
            </a:r>
          </a:p>
        </p:txBody>
      </p:sp>
      <p:pic>
        <p:nvPicPr>
          <p:cNvPr id="32" name="Ícono Era del conocimiento" descr="Era del conocimiento">
            <a:extLst>
              <a:ext uri="{FF2B5EF4-FFF2-40B4-BE49-F238E27FC236}">
                <a16:creationId xmlns:a16="http://schemas.microsoft.com/office/drawing/2014/main" id="{08949526-AED6-2D07-8E18-9C6276FC28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63436" y="3727171"/>
            <a:ext cx="365760" cy="3657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2"/>
                </a:solidFill>
              </a:rPr>
              <a:t>Emprendimientos que podemos iniciar hoy</a:t>
            </a:r>
            <a:endParaRPr lang="en-US" sz="3600" dirty="0"/>
          </a:p>
        </p:txBody>
      </p:sp>
      <p:sp>
        <p:nvSpPr>
          <p:cNvPr id="3" name="Tarjeta Aula afectiva y tutoría"/>
          <p:cNvSpPr/>
          <p:nvPr/>
        </p:nvSpPr>
        <p:spPr>
          <a:xfrm>
            <a:off x="548640" y="1417320"/>
            <a:ext cx="5440680" cy="178308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4" name="Círculo Aula afectiva y tutoría"/>
          <p:cNvSpPr/>
          <p:nvPr/>
        </p:nvSpPr>
        <p:spPr>
          <a:xfrm>
            <a:off x="868680" y="1805940"/>
            <a:ext cx="1005840" cy="10058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5" name="Ícono Aula afectiva y tutoría" descr="Aula afectiva y tutorí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198" y="2067458"/>
            <a:ext cx="482803" cy="482803"/>
          </a:xfrm>
          <a:prstGeom prst="rect">
            <a:avLst/>
          </a:prstGeom>
        </p:spPr>
      </p:pic>
      <p:sp>
        <p:nvSpPr>
          <p:cNvPr id="6" name="Texto Aula afectiva y tutoría"/>
          <p:cNvSpPr txBox="1"/>
          <p:nvPr/>
        </p:nvSpPr>
        <p:spPr>
          <a:xfrm>
            <a:off x="2103120" y="1554480"/>
            <a:ext cx="37033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</a:rPr>
              <a:t>Aula afectiva y tutoría</a:t>
            </a:r>
            <a:endParaRPr lang="en-US" sz="2200" dirty="0"/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Proyectos que cuidan el bienestar emocional de estudiantes y docentes.</a:t>
            </a:r>
            <a:endParaRPr lang="en-US" sz="2200" dirty="0"/>
          </a:p>
        </p:txBody>
      </p:sp>
      <p:sp>
        <p:nvSpPr>
          <p:cNvPr id="7" name="Tarjeta Cuidado de la casa común"/>
          <p:cNvSpPr/>
          <p:nvPr/>
        </p:nvSpPr>
        <p:spPr>
          <a:xfrm>
            <a:off x="6199632" y="1417320"/>
            <a:ext cx="5440680" cy="178308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8" name="Círculo Cuidado de la casa común"/>
          <p:cNvSpPr/>
          <p:nvPr/>
        </p:nvSpPr>
        <p:spPr>
          <a:xfrm>
            <a:off x="6519672" y="1805940"/>
            <a:ext cx="1005840" cy="100584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9" name="Ícono Cuidado de la casa común" descr="Cuidado de la casa comú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1190" y="2067458"/>
            <a:ext cx="482803" cy="482803"/>
          </a:xfrm>
          <a:prstGeom prst="rect">
            <a:avLst/>
          </a:prstGeom>
        </p:spPr>
      </p:pic>
      <p:sp>
        <p:nvSpPr>
          <p:cNvPr id="10" name="Texto Cuidado de la casa común"/>
          <p:cNvSpPr txBox="1"/>
          <p:nvPr/>
        </p:nvSpPr>
        <p:spPr>
          <a:xfrm>
            <a:off x="7754112" y="1554480"/>
            <a:ext cx="37033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</a:rPr>
              <a:t>Cuidado de la casa común</a:t>
            </a:r>
            <a:endParaRPr lang="en-US" sz="2200" dirty="0"/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Huertos, reciclaje y proyectos ambientales inspirados en san Francisco.</a:t>
            </a:r>
            <a:endParaRPr lang="en-US" sz="2200" dirty="0"/>
          </a:p>
        </p:txBody>
      </p:sp>
      <p:sp>
        <p:nvSpPr>
          <p:cNvPr id="11" name="Tarjeta Tecnología con sentido"/>
          <p:cNvSpPr/>
          <p:nvPr/>
        </p:nvSpPr>
        <p:spPr>
          <a:xfrm>
            <a:off x="548640" y="3383280"/>
            <a:ext cx="5440680" cy="178308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2" name="Círculo Tecnología con sentido"/>
          <p:cNvSpPr/>
          <p:nvPr/>
        </p:nvSpPr>
        <p:spPr>
          <a:xfrm>
            <a:off x="868680" y="3771900"/>
            <a:ext cx="1005840" cy="100584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13" name="Ícono Tecnología con sentido" descr="Tecnología con sentid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0198" y="4033418"/>
            <a:ext cx="482803" cy="482803"/>
          </a:xfrm>
          <a:prstGeom prst="rect">
            <a:avLst/>
          </a:prstGeom>
        </p:spPr>
      </p:pic>
      <p:sp>
        <p:nvSpPr>
          <p:cNvPr id="14" name="Texto Tecnología con sentido"/>
          <p:cNvSpPr txBox="1"/>
          <p:nvPr/>
        </p:nvSpPr>
        <p:spPr>
          <a:xfrm>
            <a:off x="2103120" y="3520440"/>
            <a:ext cx="37033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</a:rPr>
              <a:t>Tecnología con sentido</a:t>
            </a:r>
            <a:endParaRPr lang="en-US" sz="2200" dirty="0"/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Recursos digitales que humanizan el aprendizaje en lugar de reemplazarlo.</a:t>
            </a:r>
            <a:endParaRPr lang="en-US" sz="2200" dirty="0"/>
          </a:p>
        </p:txBody>
      </p:sp>
      <p:sp>
        <p:nvSpPr>
          <p:cNvPr id="15" name="Tarjeta Familia y comunidad"/>
          <p:cNvSpPr/>
          <p:nvPr/>
        </p:nvSpPr>
        <p:spPr>
          <a:xfrm>
            <a:off x="6199632" y="3383280"/>
            <a:ext cx="5440680" cy="178308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6" name="Círculo Familia y comunidad"/>
          <p:cNvSpPr/>
          <p:nvPr/>
        </p:nvSpPr>
        <p:spPr>
          <a:xfrm>
            <a:off x="6519672" y="3771900"/>
            <a:ext cx="1005840" cy="100584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17" name="Ícono Familia y comunidad" descr="Familia y comunida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1190" y="4033418"/>
            <a:ext cx="482803" cy="482803"/>
          </a:xfrm>
          <a:prstGeom prst="rect">
            <a:avLst/>
          </a:prstGeom>
        </p:spPr>
      </p:pic>
      <p:sp>
        <p:nvSpPr>
          <p:cNvPr id="18" name="Texto Familia y comunidad"/>
          <p:cNvSpPr txBox="1"/>
          <p:nvPr/>
        </p:nvSpPr>
        <p:spPr>
          <a:xfrm>
            <a:off x="7754112" y="3520440"/>
            <a:ext cx="37033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</a:rPr>
              <a:t>Familia y comunidad</a:t>
            </a:r>
            <a:endParaRPr lang="en-US" sz="2200" dirty="0"/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Alianzas con las familias y la parroquia para educar juntos.</a:t>
            </a:r>
            <a:endParaRPr lang="en-US" sz="2200" dirty="0"/>
          </a:p>
        </p:txBody>
      </p:sp>
      <p:sp>
        <p:nvSpPr>
          <p:cNvPr id="19" name="Franja de mensaje"/>
          <p:cNvSpPr/>
          <p:nvPr/>
        </p:nvSpPr>
        <p:spPr>
          <a:xfrm>
            <a:off x="548640" y="5486400"/>
            <a:ext cx="11091672" cy="640080"/>
          </a:xfrm>
          <a:prstGeom prst="roundRect">
            <a:avLst>
              <a:gd name="adj" fmla="val 17143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0" name="Mensaje clave"/>
          <p:cNvSpPr txBox="1"/>
          <p:nvPr/>
        </p:nvSpPr>
        <p:spPr>
          <a:xfrm>
            <a:off x="822960" y="5486400"/>
            <a:ext cx="105430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</a:rPr>
              <a:t>Cada idea debe quedar escrita en nuestros planes y </a:t>
            </a:r>
            <a:r>
              <a:rPr lang="en-US" sz="1800" b="1" dirty="0" err="1">
                <a:solidFill>
                  <a:schemeClr val="bg1"/>
                </a:solidFill>
              </a:rPr>
              <a:t>proyectos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institucionales</a:t>
            </a:r>
            <a:r>
              <a:rPr lang="en-US" sz="1800" b="1" dirty="0">
                <a:solidFill>
                  <a:schemeClr val="bg1"/>
                </a:solidFill>
              </a:rPr>
              <a:t> para </a:t>
            </a:r>
            <a:r>
              <a:rPr lang="en-US" sz="1800" b="1" dirty="0" err="1">
                <a:solidFill>
                  <a:schemeClr val="bg1"/>
                </a:solidFill>
              </a:rPr>
              <a:t>generar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efecto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cascada</a:t>
            </a:r>
            <a:r>
              <a:rPr lang="en-US" sz="1800" b="1" dirty="0">
                <a:solidFill>
                  <a:schemeClr val="bg1"/>
                </a:solidFill>
              </a:rPr>
              <a:t>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2"/>
                </a:solidFill>
              </a:rPr>
              <a:t>Mi plan de vida: liderar empieza en mí</a:t>
            </a:r>
            <a:endParaRPr lang="en-US" sz="3600" dirty="0"/>
          </a:p>
        </p:txBody>
      </p:sp>
      <p:sp>
        <p:nvSpPr>
          <p:cNvPr id="3" name="Número 1"/>
          <p:cNvSpPr/>
          <p:nvPr/>
        </p:nvSpPr>
        <p:spPr>
          <a:xfrm>
            <a:off x="548640" y="1554480"/>
            <a:ext cx="868680" cy="86868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4" name="Texto número 1"/>
          <p:cNvSpPr txBox="1"/>
          <p:nvPr/>
        </p:nvSpPr>
        <p:spPr>
          <a:xfrm>
            <a:off x="548640" y="155448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chemeClr val="accent1"/>
                </a:solidFill>
              </a:rPr>
              <a:t>1</a:t>
            </a:r>
            <a:endParaRPr lang="en-US" sz="3000" dirty="0"/>
          </a:p>
        </p:txBody>
      </p:sp>
      <p:sp>
        <p:nvSpPr>
          <p:cNvPr id="5" name="Pregunta 1"/>
          <p:cNvSpPr txBox="1"/>
          <p:nvPr/>
        </p:nvSpPr>
        <p:spPr>
          <a:xfrm>
            <a:off x="1691640" y="1463040"/>
            <a:ext cx="4526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tx2"/>
                </a:solidFill>
              </a:rPr>
              <a:t>¿Quién soy?</a:t>
            </a:r>
            <a:endParaRPr lang="en-US" sz="2400" dirty="0"/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Mi identidad, mis </a:t>
            </a:r>
            <a:r>
              <a:rPr lang="en-US" sz="1600" dirty="0" err="1">
                <a:solidFill>
                  <a:schemeClr val="tx1"/>
                </a:solidFill>
              </a:rPr>
              <a:t>valores</a:t>
            </a:r>
            <a:r>
              <a:rPr lang="en-US" sz="1600" dirty="0"/>
              <a:t>, </a:t>
            </a:r>
            <a:r>
              <a:rPr lang="en-US" sz="1600" dirty="0">
                <a:solidFill>
                  <a:schemeClr val="tx1"/>
                </a:solidFill>
              </a:rPr>
              <a:t>mis </a:t>
            </a:r>
            <a:r>
              <a:rPr lang="en-US" sz="1600" dirty="0" err="1">
                <a:solidFill>
                  <a:schemeClr val="tx1"/>
                </a:solidFill>
              </a:rPr>
              <a:t>talentos</a:t>
            </a:r>
            <a:r>
              <a:rPr lang="en-US" sz="1600" dirty="0">
                <a:solidFill>
                  <a:schemeClr val="tx1"/>
                </a:solidFill>
              </a:rPr>
              <a:t> y mis </a:t>
            </a:r>
            <a:r>
              <a:rPr lang="en-US" sz="1600" dirty="0" err="1">
                <a:solidFill>
                  <a:schemeClr val="tx1"/>
                </a:solidFill>
              </a:rPr>
              <a:t>defectos</a:t>
            </a:r>
            <a:r>
              <a:rPr lang="en-US" sz="1600" dirty="0">
                <a:solidFill>
                  <a:schemeClr val="tx1"/>
                </a:solidFill>
              </a:rPr>
              <a:t>.</a:t>
            </a:r>
            <a:endParaRPr lang="en-US" sz="2400" dirty="0"/>
          </a:p>
        </p:txBody>
      </p:sp>
      <p:sp>
        <p:nvSpPr>
          <p:cNvPr id="6" name="Número 2"/>
          <p:cNvSpPr/>
          <p:nvPr/>
        </p:nvSpPr>
        <p:spPr>
          <a:xfrm>
            <a:off x="548640" y="2834640"/>
            <a:ext cx="868680" cy="86868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7" name="Texto número 2"/>
          <p:cNvSpPr txBox="1"/>
          <p:nvPr/>
        </p:nvSpPr>
        <p:spPr>
          <a:xfrm>
            <a:off x="548640" y="283464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chemeClr val="accent1"/>
                </a:solidFill>
              </a:rPr>
              <a:t>2</a:t>
            </a:r>
            <a:endParaRPr lang="en-US" sz="3000" dirty="0"/>
          </a:p>
        </p:txBody>
      </p:sp>
      <p:sp>
        <p:nvSpPr>
          <p:cNvPr id="8" name="Pregunta 2"/>
          <p:cNvSpPr txBox="1"/>
          <p:nvPr/>
        </p:nvSpPr>
        <p:spPr>
          <a:xfrm>
            <a:off x="1691640" y="2743200"/>
            <a:ext cx="4526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tx2"/>
                </a:solidFill>
              </a:rPr>
              <a:t>¿A dónde voy?</a:t>
            </a:r>
            <a:endParaRPr lang="en-US" sz="2400" dirty="0"/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Mi Vision </a:t>
            </a:r>
            <a:r>
              <a:rPr lang="en-US" sz="1600" dirty="0"/>
              <a:t>/ M</a:t>
            </a:r>
            <a:r>
              <a:rPr lang="en-US" sz="1600" dirty="0">
                <a:solidFill>
                  <a:schemeClr val="tx1"/>
                </a:solidFill>
              </a:rPr>
              <a:t>isión personal y metas que den sentido a mi labor.</a:t>
            </a:r>
            <a:endParaRPr lang="en-US" sz="2400" dirty="0"/>
          </a:p>
        </p:txBody>
      </p:sp>
      <p:sp>
        <p:nvSpPr>
          <p:cNvPr id="9" name="Número 3"/>
          <p:cNvSpPr/>
          <p:nvPr/>
        </p:nvSpPr>
        <p:spPr>
          <a:xfrm>
            <a:off x="548640" y="4114800"/>
            <a:ext cx="868680" cy="86868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0" name="Texto número 3"/>
          <p:cNvSpPr txBox="1"/>
          <p:nvPr/>
        </p:nvSpPr>
        <p:spPr>
          <a:xfrm>
            <a:off x="548640" y="411480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chemeClr val="accent1"/>
                </a:solidFill>
              </a:rPr>
              <a:t>3</a:t>
            </a:r>
            <a:endParaRPr lang="en-US" sz="3000" dirty="0"/>
          </a:p>
        </p:txBody>
      </p:sp>
      <p:sp>
        <p:nvSpPr>
          <p:cNvPr id="11" name="Pregunta 3"/>
          <p:cNvSpPr txBox="1"/>
          <p:nvPr/>
        </p:nvSpPr>
        <p:spPr>
          <a:xfrm>
            <a:off x="1691640" y="4023360"/>
            <a:ext cx="4526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tx2"/>
                </a:solidFill>
              </a:rPr>
              <a:t>¿Cómo llego?</a:t>
            </a:r>
            <a:endParaRPr lang="en-US" sz="2400" dirty="0"/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Acciones, hábitos y personas que me </a:t>
            </a:r>
            <a:r>
              <a:rPr lang="en-US" sz="1600" dirty="0" err="1">
                <a:solidFill>
                  <a:schemeClr val="tx1"/>
                </a:solidFill>
              </a:rPr>
              <a:t>acompañan</a:t>
            </a:r>
            <a:r>
              <a:rPr lang="en-US" sz="1600" dirty="0">
                <a:solidFill>
                  <a:schemeClr val="tx1"/>
                </a:solidFill>
              </a:rPr>
              <a:t>.(Personas </a:t>
            </a:r>
            <a:r>
              <a:rPr lang="en-US" sz="1600" dirty="0" err="1">
                <a:solidFill>
                  <a:schemeClr val="tx1"/>
                </a:solidFill>
              </a:rPr>
              <a:t>Vitamina</a:t>
            </a:r>
            <a:r>
              <a:rPr lang="en-US" sz="1600" dirty="0">
                <a:solidFill>
                  <a:schemeClr val="tx1"/>
                </a:solidFill>
              </a:rPr>
              <a:t>)</a:t>
            </a:r>
            <a:endParaRPr lang="en-US" sz="2400" dirty="0"/>
          </a:p>
        </p:txBody>
      </p:sp>
      <p:sp>
        <p:nvSpPr>
          <p:cNvPr id="12" name="Franja taller"/>
          <p:cNvSpPr/>
          <p:nvPr/>
        </p:nvSpPr>
        <p:spPr>
          <a:xfrm>
            <a:off x="548640" y="5349240"/>
            <a:ext cx="5669280" cy="777240"/>
          </a:xfrm>
          <a:prstGeom prst="roundRect">
            <a:avLst>
              <a:gd name="adj" fmla="val 14118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3" name="Texto taller"/>
          <p:cNvSpPr txBox="1"/>
          <p:nvPr/>
        </p:nvSpPr>
        <p:spPr>
          <a:xfrm>
            <a:off x="777240" y="5349240"/>
            <a:ext cx="5212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bg1"/>
                </a:solidFill>
              </a:rPr>
              <a:t>Primera etapa en el taller «El docente que humaniza»</a:t>
            </a:r>
            <a:endParaRPr lang="en-US" sz="1700" dirty="0"/>
          </a:p>
        </p:txBody>
      </p:sp>
      <p:pic>
        <p:nvPicPr>
          <p:cNvPr id="14" name="Ilustración camino" descr="Camino sinuoso con tres hitos que sube a la cumbre de una montaña con una bander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417320"/>
            <a:ext cx="5056632" cy="4608576"/>
          </a:xfrm>
          <a:prstGeom prst="rect">
            <a:avLst/>
          </a:prstGeom>
          <a:effectLst>
            <a:outerShdw blurRad="101600" dist="25400" dir="5400000" algn="bl" rotWithShape="0">
              <a:srgbClr val="000000">
                <a:alpha val="14000"/>
              </a:srgbClr>
            </a:outerShdw>
          </a:effectLst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lustración maestra y estudiante" descr="Una maestra apoya a su estudiante y le señala el horizonte; en un globo de pensamiento él se imagina como empresario y líd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4952" y="0"/>
            <a:ext cx="9144000" cy="6858000"/>
          </a:xfrm>
          <a:prstGeom prst="rect">
            <a:avLst/>
          </a:prstGeom>
        </p:spPr>
      </p:pic>
      <p:sp>
        <p:nvSpPr>
          <p:cNvPr id="3" name="Etiqueta"/>
          <p:cNvSpPr txBox="1"/>
          <p:nvPr/>
        </p:nvSpPr>
        <p:spPr>
          <a:xfrm>
            <a:off x="640080" y="77724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500" dirty="0">
                <a:solidFill>
                  <a:schemeClr val="accent1"/>
                </a:solidFill>
              </a:rPr>
              <a:t>MENSAJE FINAL</a:t>
            </a:r>
            <a:endParaRPr lang="en-US" sz="15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371600"/>
            <a:ext cx="50292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bg1"/>
                </a:solidFill>
              </a:rPr>
              <a:t>Si como educadores cumplimos lo que hemos visto, sembraremos en nuestros estudiantes a los </a:t>
            </a:r>
            <a:r>
              <a:rPr lang="en-US" sz="3200" b="1" dirty="0">
                <a:solidFill>
                  <a:schemeClr val="accent1"/>
                </a:solidFill>
              </a:rPr>
              <a:t>empresarios y líderes</a:t>
            </a:r>
            <a:r>
              <a:rPr lang="en-US" sz="3200" b="1" dirty="0">
                <a:solidFill>
                  <a:schemeClr val="bg1"/>
                </a:solidFill>
              </a:rPr>
              <a:t> que la sociedad necesita</a:t>
            </a:r>
            <a:endParaRPr lang="en-US" sz="3200" dirty="0"/>
          </a:p>
        </p:txBody>
      </p:sp>
      <p:sp>
        <p:nvSpPr>
          <p:cNvPr id="5" name="Frase de apoyo"/>
          <p:cNvSpPr txBox="1"/>
          <p:nvPr/>
        </p:nvSpPr>
        <p:spPr>
          <a:xfrm>
            <a:off x="640080" y="4572000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i="1" dirty="0">
                <a:solidFill>
                  <a:schemeClr val="bg2"/>
                </a:solidFill>
              </a:rPr>
              <a:t>Educar es sembrar:</a:t>
            </a:r>
            <a:endParaRPr lang="en-US" sz="2000" dirty="0"/>
          </a:p>
          <a:p>
            <a:pPr marL="0" indent="0">
              <a:buNone/>
            </a:pPr>
            <a:r>
              <a:rPr lang="en-US" sz="2000" i="1" dirty="0">
                <a:solidFill>
                  <a:schemeClr val="bg2"/>
                </a:solidFill>
              </a:rPr>
              <a:t>hoy un aula, mañana un país.</a:t>
            </a:r>
            <a:endParaRPr lang="en-US" sz="2000" dirty="0"/>
          </a:p>
        </p:txBody>
      </p:sp>
      <p:sp>
        <p:nvSpPr>
          <p:cNvPr id="6" name="Firma"/>
          <p:cNvSpPr txBox="1"/>
          <p:nvPr/>
        </p:nvSpPr>
        <p:spPr>
          <a:xfrm>
            <a:off x="640080" y="603504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accent1"/>
                </a:solidFill>
              </a:rPr>
              <a:t>Gracias  ·  III Congreso FIC 2026</a:t>
            </a:r>
            <a:endParaRPr lang="en-US" sz="1400" dirty="0"/>
          </a:p>
        </p:txBody>
      </p:sp>
      <p:sp>
        <p:nvSpPr>
          <p:cNvPr id="7" name="Compromiso Mirar">
            <a:extLst>
              <a:ext uri="{FF2B5EF4-FFF2-40B4-BE49-F238E27FC236}">
                <a16:creationId xmlns:a16="http://schemas.microsoft.com/office/drawing/2014/main" id="{E599923D-80E6-3F50-2906-3BDA4D5C618D}"/>
              </a:ext>
            </a:extLst>
          </p:cNvPr>
          <p:cNvSpPr/>
          <p:nvPr/>
        </p:nvSpPr>
        <p:spPr>
          <a:xfrm>
            <a:off x="4892040" y="6217920"/>
            <a:ext cx="1920240" cy="64008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8" name="Ícono Mirar" descr="Mirar">
            <a:extLst>
              <a:ext uri="{FF2B5EF4-FFF2-40B4-BE49-F238E27FC236}">
                <a16:creationId xmlns:a16="http://schemas.microsoft.com/office/drawing/2014/main" id="{792F3DED-1584-6A67-71A6-8E775A49D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3208" y="6382512"/>
            <a:ext cx="310896" cy="310896"/>
          </a:xfrm>
          <a:prstGeom prst="rect">
            <a:avLst/>
          </a:prstGeom>
        </p:spPr>
      </p:pic>
      <p:sp>
        <p:nvSpPr>
          <p:cNvPr id="9" name="Texto Mirar">
            <a:extLst>
              <a:ext uri="{FF2B5EF4-FFF2-40B4-BE49-F238E27FC236}">
                <a16:creationId xmlns:a16="http://schemas.microsoft.com/office/drawing/2014/main" id="{2917C8FC-A06D-438D-C3A0-55E2BD8FDBB4}"/>
              </a:ext>
            </a:extLst>
          </p:cNvPr>
          <p:cNvSpPr txBox="1"/>
          <p:nvPr/>
        </p:nvSpPr>
        <p:spPr>
          <a:xfrm>
            <a:off x="5486400" y="6217920"/>
            <a:ext cx="118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Mirar</a:t>
            </a:r>
            <a:endParaRPr lang="en-US" sz="1800" dirty="0"/>
          </a:p>
        </p:txBody>
      </p:sp>
      <p:sp>
        <p:nvSpPr>
          <p:cNvPr id="10" name="Compromiso Crear">
            <a:extLst>
              <a:ext uri="{FF2B5EF4-FFF2-40B4-BE49-F238E27FC236}">
                <a16:creationId xmlns:a16="http://schemas.microsoft.com/office/drawing/2014/main" id="{8B745956-538F-B5DC-2071-7515418C030F}"/>
              </a:ext>
            </a:extLst>
          </p:cNvPr>
          <p:cNvSpPr/>
          <p:nvPr/>
        </p:nvSpPr>
        <p:spPr>
          <a:xfrm>
            <a:off x="6995160" y="6217920"/>
            <a:ext cx="1920240" cy="64008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11" name="Ícono Crear" descr="Crear">
            <a:extLst>
              <a:ext uri="{FF2B5EF4-FFF2-40B4-BE49-F238E27FC236}">
                <a16:creationId xmlns:a16="http://schemas.microsoft.com/office/drawing/2014/main" id="{DFC8461C-0CD9-FD86-CECB-CB3A4F1317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6328" y="6382512"/>
            <a:ext cx="310896" cy="310896"/>
          </a:xfrm>
          <a:prstGeom prst="rect">
            <a:avLst/>
          </a:prstGeom>
        </p:spPr>
      </p:pic>
      <p:sp>
        <p:nvSpPr>
          <p:cNvPr id="12" name="Texto Crear">
            <a:extLst>
              <a:ext uri="{FF2B5EF4-FFF2-40B4-BE49-F238E27FC236}">
                <a16:creationId xmlns:a16="http://schemas.microsoft.com/office/drawing/2014/main" id="{6F79BC7F-8D64-A434-1F2F-8EBC3A2BF464}"/>
              </a:ext>
            </a:extLst>
          </p:cNvPr>
          <p:cNvSpPr txBox="1"/>
          <p:nvPr/>
        </p:nvSpPr>
        <p:spPr>
          <a:xfrm>
            <a:off x="7589520" y="6217920"/>
            <a:ext cx="118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Crear</a:t>
            </a:r>
            <a:endParaRPr lang="en-US" sz="1800" dirty="0"/>
          </a:p>
        </p:txBody>
      </p:sp>
      <p:sp>
        <p:nvSpPr>
          <p:cNvPr id="13" name="Compromiso Servir">
            <a:extLst>
              <a:ext uri="{FF2B5EF4-FFF2-40B4-BE49-F238E27FC236}">
                <a16:creationId xmlns:a16="http://schemas.microsoft.com/office/drawing/2014/main" id="{D1AA3C3A-5A67-C21F-B92A-9A0B6847562F}"/>
              </a:ext>
            </a:extLst>
          </p:cNvPr>
          <p:cNvSpPr/>
          <p:nvPr/>
        </p:nvSpPr>
        <p:spPr>
          <a:xfrm>
            <a:off x="9098280" y="6217920"/>
            <a:ext cx="1920240" cy="64008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14" name="Ícono Servir" descr="Servir">
            <a:extLst>
              <a:ext uri="{FF2B5EF4-FFF2-40B4-BE49-F238E27FC236}">
                <a16:creationId xmlns:a16="http://schemas.microsoft.com/office/drawing/2014/main" id="{4F981BA7-1A56-10C0-33B0-6244EEF922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9448" y="6382512"/>
            <a:ext cx="310896" cy="310896"/>
          </a:xfrm>
          <a:prstGeom prst="rect">
            <a:avLst/>
          </a:prstGeom>
        </p:spPr>
      </p:pic>
      <p:sp>
        <p:nvSpPr>
          <p:cNvPr id="15" name="Texto Servir">
            <a:extLst>
              <a:ext uri="{FF2B5EF4-FFF2-40B4-BE49-F238E27FC236}">
                <a16:creationId xmlns:a16="http://schemas.microsoft.com/office/drawing/2014/main" id="{9591C9A0-FF1E-3C63-111F-3572539C1107}"/>
              </a:ext>
            </a:extLst>
          </p:cNvPr>
          <p:cNvSpPr txBox="1"/>
          <p:nvPr/>
        </p:nvSpPr>
        <p:spPr>
          <a:xfrm>
            <a:off x="9692640" y="6217920"/>
            <a:ext cx="118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Servir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C Emprendimiento y Liderazgo">
  <a:themeElements>
    <a:clrScheme name="FIC Emprendimiento y Liderazgo">
      <a:dk1>
        <a:srgbClr val="14203F"/>
      </a:dk1>
      <a:lt1>
        <a:srgbClr val="FFFFFF"/>
      </a:lt1>
      <a:dk2>
        <a:srgbClr val="11204F"/>
      </a:dk2>
      <a:lt2>
        <a:srgbClr val="EEF1F8"/>
      </a:lt2>
      <a:accent1>
        <a:srgbClr val="C8A04B"/>
      </a:accent1>
      <a:accent2>
        <a:srgbClr val="9E1B32"/>
      </a:accent2>
      <a:accent3>
        <a:srgbClr val="2E8B6E"/>
      </a:accent3>
      <a:accent4>
        <a:srgbClr val="3B63C9"/>
      </a:accent4>
      <a:accent5>
        <a:srgbClr val="5B6B99"/>
      </a:accent5>
      <a:accent6>
        <a:srgbClr val="F3E3B3"/>
      </a:accent6>
      <a:hlink>
        <a:srgbClr val="3B63C9"/>
      </a:hlink>
      <a:folHlink>
        <a:srgbClr val="5B6B99"/>
      </a:folHlink>
    </a:clrScheme>
    <a:fontScheme name="FIC Emprendimiento y Liderazg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1530</TotalTime>
  <Words>1324</Words>
  <Application>Microsoft Macintosh PowerPoint</Application>
  <PresentationFormat>Panorámica</PresentationFormat>
  <Paragraphs>127</Paragraphs>
  <Slides>10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3" baseType="lpstr">
      <vt:lpstr>Arial</vt:lpstr>
      <vt:lpstr>Calibri</vt:lpstr>
      <vt:lpstr>FIC Emprendimiento y Liderazgo</vt:lpstr>
      <vt:lpstr>Presentación de PowerPoint</vt:lpstr>
      <vt:lpstr>Emprender nació en nuestro carisma</vt:lpstr>
      <vt:lpstr>El mundo cambió: tendamos puentes</vt:lpstr>
      <vt:lpstr>Emprender es hacer crecer una semilla</vt:lpstr>
      <vt:lpstr>Liderar no es supervisar: es inspirar</vt:lpstr>
      <vt:lpstr>El líder virtuoso y sus cuatro pilares</vt:lpstr>
      <vt:lpstr>Cinco competencias del educador líder</vt:lpstr>
      <vt:lpstr>Emprendimientos que podemos iniciar hoy</vt:lpstr>
      <vt:lpstr>Mi plan de vida: liderar empieza en mí</vt:lpstr>
      <vt:lpstr>Si como educadores cumplimos lo que hemos visto, sembraremos en nuestros estudiantes a los empresarios y líderes que la sociedad necesita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Emprendimiento y liderazgo — III Congreso FIC 2026</dc:title>
  <dc:subject>PptxGenJS Presentation</dc:subject>
  <dc:creator>Mg. Elkin Vanegas Murillo</dc:creator>
  <cp:lastModifiedBy>ELKIN VANEGAS</cp:lastModifiedBy>
  <cp:revision>7</cp:revision>
  <dcterms:created xsi:type="dcterms:W3CDTF">2026-10-10T14:14:31Z</dcterms:created>
  <dcterms:modified xsi:type="dcterms:W3CDTF">2026-10-11T15:56:25Z</dcterms:modified>
</cp:coreProperties>
</file>