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70" r:id="rId3"/>
    <p:sldId id="294" r:id="rId4"/>
    <p:sldId id="316" r:id="rId5"/>
    <p:sldId id="272" r:id="rId6"/>
    <p:sldId id="2147471627" r:id="rId7"/>
    <p:sldId id="271" r:id="rId8"/>
    <p:sldId id="257" r:id="rId9"/>
    <p:sldId id="258" r:id="rId10"/>
    <p:sldId id="259" r:id="rId11"/>
    <p:sldId id="260" r:id="rId12"/>
    <p:sldId id="2147471691" r:id="rId13"/>
    <p:sldId id="2147471702" r:id="rId14"/>
    <p:sldId id="2147471692" r:id="rId15"/>
    <p:sldId id="261" r:id="rId16"/>
    <p:sldId id="327" r:id="rId17"/>
    <p:sldId id="2147471626" r:id="rId18"/>
    <p:sldId id="2147471550" r:id="rId19"/>
    <p:sldId id="262" r:id="rId20"/>
    <p:sldId id="2147471686" r:id="rId21"/>
    <p:sldId id="263" r:id="rId22"/>
    <p:sldId id="2147471628" r:id="rId23"/>
    <p:sldId id="2147471633" r:id="rId24"/>
    <p:sldId id="273" r:id="rId25"/>
    <p:sldId id="264" r:id="rId26"/>
    <p:sldId id="2147471684" r:id="rId27"/>
    <p:sldId id="2147471685" r:id="rId28"/>
    <p:sldId id="267" r:id="rId29"/>
    <p:sldId id="266" r:id="rId30"/>
    <p:sldId id="274" r:id="rId31"/>
    <p:sldId id="268" r:id="rId32"/>
    <p:sldId id="2147471703" r:id="rId33"/>
    <p:sldId id="269" r:id="rId34"/>
  </p:sldIdLst>
  <p:sldSz cx="16256000" cy="9144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446" autoAdjust="0"/>
    <p:restoredTop sz="95801" autoAdjust="0"/>
  </p:normalViewPr>
  <p:slideViewPr>
    <p:cSldViewPr>
      <p:cViewPr varScale="1">
        <p:scale>
          <a:sx n="66" d="100"/>
          <a:sy n="66" d="100"/>
        </p:scale>
        <p:origin x="208" y="5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_tradn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2955EB-7273-314A-8ED5-5EF75BB3E8A7}" type="datetimeFigureOut">
              <a:rPr lang="es-ES_tradnl" smtClean="0"/>
              <a:t>12/10/26</a:t>
            </a:fld>
            <a:endParaRPr lang="es-ES_tradn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_tradn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ES_tradn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_tradn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6A0877-2935-9947-B6EA-0EA01A07F0BE}" type="slidenum">
              <a:rPr lang="es-ES_tradnl" smtClean="0"/>
              <a:t>‹Nº›</a:t>
            </a:fld>
            <a:endParaRPr lang="es-ES_tradnl"/>
          </a:p>
        </p:txBody>
      </p:sp>
    </p:spTree>
    <p:extLst>
      <p:ext uri="{BB962C8B-B14F-4D97-AF65-F5344CB8AC3E}">
        <p14:creationId xmlns:p14="http://schemas.microsoft.com/office/powerpoint/2010/main" val="21429012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ción de imagen de diapositiva 1"/>
          <p:cNvSpPr>
            <a:spLocks noGrp="1" noRot="1" noChangeAspect="1"/>
          </p:cNvSpPr>
          <p:nvPr>
            <p:ph type="sldImg"/>
          </p:nvPr>
        </p:nvSpPr>
        <p:spPr/>
        <p:txBody>
          <a:bodyPr/>
          <a:lstStyle/>
          <a:p>
            <a:endParaRPr lang="es-ES_tradnl"/>
          </a:p>
        </p:txBody>
      </p:sp>
      <p:sp>
        <p:nvSpPr>
          <p:cNvPr id="3" name="Marcador de posición de nota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s-PE" sz="1200" dirty="0"/>
              <a:t>Hemos venido haciendo cambios paradigm</a:t>
            </a:r>
            <a:r>
              <a:rPr lang="es-ES" sz="1200" dirty="0"/>
              <a:t>áticos, pero de manera superficial, que se han quedado en la norma y el papel, que no han transformado el sentido de la práctica pedagógica. </a:t>
            </a:r>
            <a:endParaRPr lang="es-PE" sz="1200" dirty="0"/>
          </a:p>
          <a:p>
            <a:endParaRPr lang="es-PE" dirty="0"/>
          </a:p>
        </p:txBody>
      </p:sp>
      <p:sp>
        <p:nvSpPr>
          <p:cNvPr id="4" name="Marcador de posición de número de diapositiva 3"/>
          <p:cNvSpPr>
            <a:spLocks noGrp="1"/>
          </p:cNvSpPr>
          <p:nvPr>
            <p:ph type="sldNum" sz="quarter" idx="10"/>
          </p:nvPr>
        </p:nvSpPr>
        <p:spPr/>
        <p:txBody>
          <a:bodyPr/>
          <a:lstStyle/>
          <a:p>
            <a:pPr>
              <a:defRPr/>
            </a:pPr>
            <a:fld id="{6955200E-2F30-CD47-84B1-411E37CB9883}" type="slidenum">
              <a:rPr lang="es-ES_tradnl" altLang="es-PE" smtClean="0"/>
              <a:pPr>
                <a:defRPr/>
              </a:pPr>
              <a:t>3</a:t>
            </a:fld>
            <a:endParaRPr lang="es-ES_tradnl" altLang="es-PE"/>
          </a:p>
        </p:txBody>
      </p:sp>
    </p:spTree>
    <p:extLst>
      <p:ext uri="{BB962C8B-B14F-4D97-AF65-F5344CB8AC3E}">
        <p14:creationId xmlns:p14="http://schemas.microsoft.com/office/powerpoint/2010/main" val="35640375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PE" sz="1200" b="0" i="0" kern="1200" dirty="0">
                <a:solidFill>
                  <a:schemeClr val="tx1"/>
                </a:solidFill>
                <a:effectLst/>
                <a:latin typeface="+mn-lt"/>
                <a:ea typeface="+mn-ea"/>
                <a:cs typeface="+mn-cs"/>
              </a:rPr>
              <a:t>Históricamente, en la tradición del pensamiento social y eclesial (remitiéndose a documentos hito como la encíclica Rerum Novarum de León XIII en 1891 ante la Revolución Industrial), el término se utiliza para nombrar las grandes disrupciones socioeconómicas y tecnológicas de una época que desafían la condición humana y la organización de la sociedad.</a:t>
            </a:r>
          </a:p>
          <a:p>
            <a:r>
              <a:rPr lang="es-PE" sz="1200" b="0" i="0" kern="1200" dirty="0">
                <a:solidFill>
                  <a:schemeClr val="tx1"/>
                </a:solidFill>
                <a:effectLst/>
                <a:latin typeface="+mn-lt"/>
                <a:ea typeface="+mn-ea"/>
                <a:cs typeface="+mn-cs"/>
              </a:rPr>
              <a:t>En el contexto de la encíclica Magnifica Humanitas (León XIV) y de la conferencia que estamos preparando, las res novae representan el impacto de la Inteligencia Artificial, la automatización masiva, la hiperconexión y la dataficación en la vida cotidiana.</a:t>
            </a:r>
          </a:p>
          <a:p>
            <a:r>
              <a:rPr lang="es-PE" sz="1200" b="0" i="0" kern="1200" dirty="0">
                <a:solidFill>
                  <a:schemeClr val="tx1"/>
                </a:solidFill>
                <a:effectLst/>
                <a:latin typeface="+mn-lt"/>
                <a:ea typeface="+mn-ea"/>
                <a:cs typeface="+mn-cs"/>
              </a:rPr>
              <a:t>Específicamente, abordan tres dimensiones:</a:t>
            </a:r>
          </a:p>
          <a:p>
            <a:pPr lvl="0"/>
            <a:r>
              <a:rPr lang="es-PE" sz="1200" b="0" i="0" kern="1200" dirty="0">
                <a:solidFill>
                  <a:schemeClr val="tx1"/>
                </a:solidFill>
                <a:effectLst/>
                <a:latin typeface="+mn-lt"/>
                <a:ea typeface="+mn-ea"/>
                <a:cs typeface="+mn-cs"/>
              </a:rPr>
              <a:t>El cambio de escenario antropológico: No se trata solo de la llegada de software nuevo, sino de cómo la aceleración digital altera la atención, la vida interior, el pensamiento profundo y la forma en que las nuevas generaciones buscan la verdad y construyen su identidad.</a:t>
            </a:r>
          </a:p>
          <a:p>
            <a:pPr lvl="0"/>
            <a:r>
              <a:rPr lang="es-PE" sz="1200" b="0" i="0" kern="1200" dirty="0">
                <a:solidFill>
                  <a:schemeClr val="tx1"/>
                </a:solidFill>
                <a:effectLst/>
                <a:latin typeface="+mn-lt"/>
                <a:ea typeface="+mn-ea"/>
                <a:cs typeface="+mn-cs"/>
              </a:rPr>
              <a:t>El reto ético y laboral: La transformación de la empleabilidad y la amenaza de una "servidumbre algorítmica" donde el ser humano delega su agencia y criterio en sistemas automáticos.</a:t>
            </a:r>
          </a:p>
          <a:p>
            <a:pPr lvl="0"/>
            <a:r>
              <a:rPr lang="es-PE" sz="1200" b="0" i="0" kern="1200" dirty="0">
                <a:solidFill>
                  <a:schemeClr val="tx1"/>
                </a:solidFill>
                <a:effectLst/>
                <a:latin typeface="+mn-lt"/>
                <a:ea typeface="+mn-ea"/>
                <a:cs typeface="+mn-cs"/>
              </a:rPr>
              <a:t>El llamado pedagógico: Ante estas "cosas nuevas", la escuela y la familia no pueden responder con viejos esquemas de transmisión de datos. Se requiere refundar la alianza educativa para que el aula sea un "laboratorio de sabiduría" donde la persona sea siempre el centro.</a:t>
            </a:r>
          </a:p>
          <a:p>
            <a:endParaRPr lang="es-ES_tradnl" dirty="0"/>
          </a:p>
        </p:txBody>
      </p:sp>
      <p:sp>
        <p:nvSpPr>
          <p:cNvPr id="4" name="Marcador de número de diapositiva 3"/>
          <p:cNvSpPr>
            <a:spLocks noGrp="1"/>
          </p:cNvSpPr>
          <p:nvPr>
            <p:ph type="sldNum" sz="quarter" idx="5"/>
          </p:nvPr>
        </p:nvSpPr>
        <p:spPr/>
        <p:txBody>
          <a:bodyPr/>
          <a:lstStyle/>
          <a:p>
            <a:fld id="{D66A0877-2935-9947-B6EA-0EA01A07F0BE}" type="slidenum">
              <a:rPr lang="es-ES_tradnl" smtClean="0"/>
              <a:t>8</a:t>
            </a:fld>
            <a:endParaRPr lang="es-ES_tradnl"/>
          </a:p>
        </p:txBody>
      </p:sp>
    </p:spTree>
    <p:extLst>
      <p:ext uri="{BB962C8B-B14F-4D97-AF65-F5344CB8AC3E}">
        <p14:creationId xmlns:p14="http://schemas.microsoft.com/office/powerpoint/2010/main" val="32594702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a:extLst>
            <a:ext uri="{FF2B5EF4-FFF2-40B4-BE49-F238E27FC236}">
              <a16:creationId xmlns:a16="http://schemas.microsoft.com/office/drawing/2014/main" id="{D2F821E1-533D-2328-BD99-D92D313AB016}"/>
            </a:ext>
          </a:extLst>
        </p:cNvPr>
        <p:cNvGrpSpPr/>
        <p:nvPr/>
      </p:nvGrpSpPr>
      <p:grpSpPr>
        <a:xfrm>
          <a:off x="0" y="0"/>
          <a:ext cx="0" cy="0"/>
          <a:chOff x="0" y="0"/>
          <a:chExt cx="0" cy="0"/>
        </a:xfrm>
      </p:grpSpPr>
      <p:sp>
        <p:nvSpPr>
          <p:cNvPr id="93" name="Google Shape;93;p4:notes">
            <a:extLst>
              <a:ext uri="{FF2B5EF4-FFF2-40B4-BE49-F238E27FC236}">
                <a16:creationId xmlns:a16="http://schemas.microsoft.com/office/drawing/2014/main" id="{2305285E-AF49-7DD3-BBFE-2972CB5AF50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 name="Google Shape;94;p4:notes">
            <a:extLst>
              <a:ext uri="{FF2B5EF4-FFF2-40B4-BE49-F238E27FC236}">
                <a16:creationId xmlns:a16="http://schemas.microsoft.com/office/drawing/2014/main" id="{8E12CE57-E20F-39D4-25B7-AB6B2F2B6FB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344084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a:extLst>
            <a:ext uri="{FF2B5EF4-FFF2-40B4-BE49-F238E27FC236}">
              <a16:creationId xmlns:a16="http://schemas.microsoft.com/office/drawing/2014/main" id="{E2CCB08C-4B05-A6F7-635E-5747CB1C6589}"/>
            </a:ext>
          </a:extLst>
        </p:cNvPr>
        <p:cNvGrpSpPr/>
        <p:nvPr/>
      </p:nvGrpSpPr>
      <p:grpSpPr>
        <a:xfrm>
          <a:off x="0" y="0"/>
          <a:ext cx="0" cy="0"/>
          <a:chOff x="0" y="0"/>
          <a:chExt cx="0" cy="0"/>
        </a:xfrm>
      </p:grpSpPr>
      <p:sp>
        <p:nvSpPr>
          <p:cNvPr id="103" name="Google Shape;103;g3f610fd2bfb_0_0:notes">
            <a:extLst>
              <a:ext uri="{FF2B5EF4-FFF2-40B4-BE49-F238E27FC236}">
                <a16:creationId xmlns:a16="http://schemas.microsoft.com/office/drawing/2014/main" id="{282196C0-3322-2941-E13E-8E120B392BF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3f610fd2bfb_0_0:notes">
            <a:extLst>
              <a:ext uri="{FF2B5EF4-FFF2-40B4-BE49-F238E27FC236}">
                <a16:creationId xmlns:a16="http://schemas.microsoft.com/office/drawing/2014/main" id="{A1BF6FCA-01EF-FE1A-7CFD-37FFB1DEF92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898028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a:extLst>
            <a:ext uri="{FF2B5EF4-FFF2-40B4-BE49-F238E27FC236}">
              <a16:creationId xmlns:a16="http://schemas.microsoft.com/office/drawing/2014/main" id="{A5CC534F-E6CB-7695-2BFF-04F0F4A936C7}"/>
            </a:ext>
          </a:extLst>
        </p:cNvPr>
        <p:cNvGrpSpPr/>
        <p:nvPr/>
      </p:nvGrpSpPr>
      <p:grpSpPr>
        <a:xfrm>
          <a:off x="0" y="0"/>
          <a:ext cx="0" cy="0"/>
          <a:chOff x="0" y="0"/>
          <a:chExt cx="0" cy="0"/>
        </a:xfrm>
      </p:grpSpPr>
      <p:sp>
        <p:nvSpPr>
          <p:cNvPr id="93" name="Google Shape;93;p4:notes">
            <a:extLst>
              <a:ext uri="{FF2B5EF4-FFF2-40B4-BE49-F238E27FC236}">
                <a16:creationId xmlns:a16="http://schemas.microsoft.com/office/drawing/2014/main" id="{B7E99B09-304D-2E64-395E-F512AC44490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 name="Google Shape;94;p4:notes">
            <a:extLst>
              <a:ext uri="{FF2B5EF4-FFF2-40B4-BE49-F238E27FC236}">
                <a16:creationId xmlns:a16="http://schemas.microsoft.com/office/drawing/2014/main" id="{8EDCE43B-FD89-8054-0674-12D8F8FE465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680265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a:t>
            </a:r>
            <a:r>
              <a:rPr lang="en-US" dirty="0" err="1"/>
              <a:t>Imaginen</a:t>
            </a:r>
            <a:r>
              <a:rPr lang="en-US" dirty="0"/>
              <a:t> </a:t>
            </a:r>
            <a:r>
              <a:rPr lang="en-US" dirty="0" err="1"/>
              <a:t>que</a:t>
            </a:r>
            <a:r>
              <a:rPr lang="en-US" dirty="0"/>
              <a:t> </a:t>
            </a:r>
            <a:r>
              <a:rPr lang="en-US" dirty="0" err="1"/>
              <a:t>mañana</a:t>
            </a:r>
            <a:r>
              <a:rPr lang="en-US" dirty="0"/>
              <a:t> la </a:t>
            </a:r>
            <a:r>
              <a:rPr lang="en-US" dirty="0" err="1"/>
              <a:t>dirección</a:t>
            </a:r>
            <a:r>
              <a:rPr lang="en-US" dirty="0"/>
              <a:t> les </a:t>
            </a:r>
            <a:r>
              <a:rPr lang="en-US" dirty="0" err="1"/>
              <a:t>anuncia</a:t>
            </a:r>
            <a:r>
              <a:rPr lang="en-US" dirty="0"/>
              <a:t> </a:t>
            </a:r>
            <a:r>
              <a:rPr lang="en-US" dirty="0" err="1"/>
              <a:t>que</a:t>
            </a:r>
            <a:r>
              <a:rPr lang="en-US" dirty="0"/>
              <a:t> </a:t>
            </a:r>
            <a:r>
              <a:rPr lang="en-US" dirty="0" err="1"/>
              <a:t>el</a:t>
            </a:r>
            <a:r>
              <a:rPr lang="en-US" dirty="0"/>
              <a:t> colegio </a:t>
            </a:r>
            <a:r>
              <a:rPr lang="en-US" dirty="0" err="1"/>
              <a:t>va</a:t>
            </a:r>
            <a:r>
              <a:rPr lang="en-US" dirty="0"/>
              <a:t> a </a:t>
            </a:r>
            <a:r>
              <a:rPr lang="en-US" dirty="0" err="1"/>
              <a:t>contratar</a:t>
            </a:r>
            <a:r>
              <a:rPr lang="en-US" dirty="0"/>
              <a:t>, para </a:t>
            </a:r>
            <a:r>
              <a:rPr lang="en-US" dirty="0" err="1"/>
              <a:t>cada</a:t>
            </a:r>
            <a:r>
              <a:rPr lang="en-US" dirty="0"/>
              <a:t> uno de sus </a:t>
            </a:r>
            <a:r>
              <a:rPr lang="en-US" dirty="0" err="1"/>
              <a:t>estudiantes</a:t>
            </a:r>
            <a:r>
              <a:rPr lang="en-US" dirty="0"/>
              <a:t>, un tutor de </a:t>
            </a:r>
            <a:r>
              <a:rPr lang="en-US" dirty="0" err="1"/>
              <a:t>inteligencia</a:t>
            </a:r>
            <a:r>
              <a:rPr lang="en-US" dirty="0"/>
              <a:t> artificial. </a:t>
            </a:r>
            <a:br>
              <a:rPr lang="en-US" dirty="0"/>
            </a:br>
            <a:r>
              <a:rPr lang="en-US" dirty="0"/>
              <a:t>Disponible las 24 horas. Con </a:t>
            </a:r>
            <a:r>
              <a:rPr lang="en-US" dirty="0" err="1"/>
              <a:t>paciencia</a:t>
            </a:r>
            <a:r>
              <a:rPr lang="en-US" dirty="0"/>
              <a:t> </a:t>
            </a:r>
            <a:r>
              <a:rPr lang="en-US" dirty="0" err="1"/>
              <a:t>infinita</a:t>
            </a:r>
            <a:r>
              <a:rPr lang="en-US" dirty="0"/>
              <a:t>. Con </a:t>
            </a:r>
            <a:r>
              <a:rPr lang="en-US" dirty="0" err="1"/>
              <a:t>conocimiento</a:t>
            </a:r>
            <a:r>
              <a:rPr lang="en-US" dirty="0"/>
              <a:t> de </a:t>
            </a:r>
            <a:r>
              <a:rPr lang="en-US" dirty="0" err="1"/>
              <a:t>toda</a:t>
            </a:r>
            <a:r>
              <a:rPr lang="en-US" dirty="0"/>
              <a:t> la </a:t>
            </a:r>
            <a:r>
              <a:rPr lang="en-US" dirty="0" err="1"/>
              <a:t>enciclopedia</a:t>
            </a:r>
            <a:r>
              <a:rPr lang="en-US" dirty="0"/>
              <a:t> humana. Capaz de </a:t>
            </a:r>
            <a:r>
              <a:rPr lang="en-US" dirty="0" err="1"/>
              <a:t>explicar</a:t>
            </a:r>
            <a:r>
              <a:rPr lang="en-US" dirty="0"/>
              <a:t> la </a:t>
            </a:r>
            <a:r>
              <a:rPr lang="en-US" dirty="0" err="1"/>
              <a:t>misma</a:t>
            </a:r>
            <a:r>
              <a:rPr lang="en-US" dirty="0"/>
              <a:t> </a:t>
            </a:r>
            <a:r>
              <a:rPr lang="en-US" dirty="0" err="1"/>
              <a:t>cosa</a:t>
            </a:r>
            <a:r>
              <a:rPr lang="en-US" dirty="0"/>
              <a:t> de </a:t>
            </a:r>
            <a:r>
              <a:rPr lang="en-US" dirty="0" err="1"/>
              <a:t>cinco</a:t>
            </a:r>
            <a:r>
              <a:rPr lang="en-US" dirty="0"/>
              <a:t> </a:t>
            </a:r>
            <a:r>
              <a:rPr lang="en-US" dirty="0" err="1"/>
              <a:t>maneras</a:t>
            </a:r>
            <a:r>
              <a:rPr lang="en-US" dirty="0"/>
              <a:t> </a:t>
            </a:r>
            <a:r>
              <a:rPr lang="en-US" dirty="0" err="1"/>
              <a:t>distintas</a:t>
            </a:r>
            <a:r>
              <a:rPr lang="en-US" dirty="0"/>
              <a:t> hasta </a:t>
            </a:r>
            <a:r>
              <a:rPr lang="en-US" dirty="0" err="1"/>
              <a:t>que</a:t>
            </a:r>
            <a:r>
              <a:rPr lang="en-US" dirty="0"/>
              <a:t> </a:t>
            </a:r>
            <a:r>
              <a:rPr lang="en-US" dirty="0" err="1"/>
              <a:t>el</a:t>
            </a:r>
            <a:r>
              <a:rPr lang="en-US" dirty="0"/>
              <a:t> chico </a:t>
            </a:r>
            <a:r>
              <a:rPr lang="en-US" dirty="0" err="1"/>
              <a:t>entienda</a:t>
            </a:r>
            <a:r>
              <a:rPr lang="en-US" dirty="0"/>
              <a:t>. Capaz, </a:t>
            </a:r>
            <a:r>
              <a:rPr lang="en-US" dirty="0" err="1"/>
              <a:t>incluso</a:t>
            </a:r>
            <a:r>
              <a:rPr lang="en-US" dirty="0"/>
              <a:t>, de </a:t>
            </a:r>
            <a:r>
              <a:rPr lang="en-US" dirty="0" err="1"/>
              <a:t>simular</a:t>
            </a:r>
            <a:r>
              <a:rPr lang="en-US" dirty="0"/>
              <a:t> </a:t>
            </a:r>
            <a:r>
              <a:rPr lang="en-US" dirty="0" err="1"/>
              <a:t>cariño</a:t>
            </a:r>
            <a:r>
              <a:rPr lang="en-US" dirty="0"/>
              <a:t>. Antes de </a:t>
            </a:r>
            <a:r>
              <a:rPr lang="en-US" dirty="0" err="1"/>
              <a:t>seguir</a:t>
            </a:r>
            <a:r>
              <a:rPr lang="en-US" dirty="0"/>
              <a:t>, </a:t>
            </a:r>
            <a:r>
              <a:rPr lang="en-US" dirty="0" err="1"/>
              <a:t>levanten</a:t>
            </a:r>
            <a:r>
              <a:rPr lang="en-US" dirty="0"/>
              <a:t> la mano: ¿</a:t>
            </a:r>
            <a:r>
              <a:rPr lang="en-US" dirty="0" err="1"/>
              <a:t>quién</a:t>
            </a:r>
            <a:r>
              <a:rPr lang="en-US" dirty="0"/>
              <a:t> se </a:t>
            </a:r>
            <a:r>
              <a:rPr lang="en-US" dirty="0" err="1"/>
              <a:t>siente</a:t>
            </a:r>
            <a:r>
              <a:rPr lang="en-US" dirty="0"/>
              <a:t> </a:t>
            </a:r>
            <a:r>
              <a:rPr lang="en-US" i="1" dirty="0" err="1"/>
              <a:t>aliviado</a:t>
            </a:r>
            <a:r>
              <a:rPr lang="en-US" dirty="0"/>
              <a:t>? ¿</a:t>
            </a:r>
            <a:r>
              <a:rPr lang="en-US" dirty="0" err="1"/>
              <a:t>Quién</a:t>
            </a:r>
            <a:r>
              <a:rPr lang="en-US" dirty="0"/>
              <a:t> se </a:t>
            </a:r>
            <a:r>
              <a:rPr lang="en-US" dirty="0" err="1"/>
              <a:t>siente</a:t>
            </a:r>
            <a:r>
              <a:rPr lang="en-US" dirty="0"/>
              <a:t> </a:t>
            </a:r>
            <a:r>
              <a:rPr lang="en-US" i="1" dirty="0" err="1"/>
              <a:t>amenazado</a:t>
            </a:r>
            <a:r>
              <a:rPr lang="en-US" dirty="0"/>
              <a:t>? ¿</a:t>
            </a:r>
            <a:r>
              <a:rPr lang="en-US" dirty="0" err="1"/>
              <a:t>Quién</a:t>
            </a:r>
            <a:r>
              <a:rPr lang="en-US" dirty="0"/>
              <a:t> se </a:t>
            </a:r>
            <a:r>
              <a:rPr lang="en-US" dirty="0" err="1"/>
              <a:t>siente</a:t>
            </a:r>
            <a:r>
              <a:rPr lang="en-US" dirty="0"/>
              <a:t> </a:t>
            </a:r>
            <a:r>
              <a:rPr lang="en-US" i="1" dirty="0" err="1"/>
              <a:t>escéptico</a:t>
            </a:r>
            <a:r>
              <a:rPr lang="en-US" dirty="0"/>
              <a:t>? ¿</a:t>
            </a:r>
            <a:r>
              <a:rPr lang="en-US" dirty="0" err="1"/>
              <a:t>Quién</a:t>
            </a:r>
            <a:r>
              <a:rPr lang="en-US" dirty="0"/>
              <a:t> se </a:t>
            </a:r>
            <a:r>
              <a:rPr lang="en-US" dirty="0" err="1"/>
              <a:t>siente</a:t>
            </a:r>
            <a:r>
              <a:rPr lang="en-US" dirty="0"/>
              <a:t> </a:t>
            </a:r>
            <a:r>
              <a:rPr lang="en-US" i="1" dirty="0"/>
              <a:t>curioso</a:t>
            </a:r>
            <a:r>
              <a:rPr lang="en-US" dirty="0"/>
              <a:t>?"</a:t>
            </a:r>
            <a:br>
              <a:rPr lang="en-US" dirty="0"/>
            </a:br>
            <a:br>
              <a:rPr lang="en-US" dirty="0"/>
            </a:br>
            <a:endParaRPr lang="es-ES_tradnl" dirty="0"/>
          </a:p>
          <a:p>
            <a:endParaRPr lang="es-ES_tradnl" dirty="0"/>
          </a:p>
        </p:txBody>
      </p:sp>
    </p:spTree>
    <p:extLst>
      <p:ext uri="{BB962C8B-B14F-4D97-AF65-F5344CB8AC3E}">
        <p14:creationId xmlns:p14="http://schemas.microsoft.com/office/powerpoint/2010/main" val="39441972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273050" y="1828800"/>
            <a:ext cx="8775700" cy="4937125"/>
          </a:xfrm>
          <a:prstGeom prst="rect">
            <a:avLst/>
          </a:prstGeom>
          <a:noFill/>
          <a:ln w="12700">
            <a:solidFill>
              <a:prstClr val="black"/>
            </a:solidFill>
          </a:ln>
        </p:spPr>
      </p:sp>
      <p:sp>
        <p:nvSpPr>
          <p:cNvPr id="3" name="Marcador de notas 2"/>
          <p:cNvSpPr>
            <a:spLocks noGrp="1"/>
          </p:cNvSpPr>
          <p:nvPr>
            <p:ph type="body" idx="1"/>
          </p:nvPr>
        </p:nvSpPr>
        <p:spPr>
          <a:xfrm>
            <a:off x="822325" y="7040563"/>
            <a:ext cx="6584950" cy="5761037"/>
          </a:xfrm>
          <a:prstGeom prst="rect">
            <a:avLst/>
          </a:prstGeom>
        </p:spPr>
        <p:txBody>
          <a:bodyPr/>
          <a:lstStyle/>
          <a:p>
            <a:endParaRPr lang="es-PE" dirty="0"/>
          </a:p>
        </p:txBody>
      </p:sp>
    </p:spTree>
    <p:extLst>
      <p:ext uri="{BB962C8B-B14F-4D97-AF65-F5344CB8AC3E}">
        <p14:creationId xmlns:p14="http://schemas.microsoft.com/office/powerpoint/2010/main" val="37010935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a:extLst>
            <a:ext uri="{FF2B5EF4-FFF2-40B4-BE49-F238E27FC236}">
              <a16:creationId xmlns:a16="http://schemas.microsoft.com/office/drawing/2014/main" id="{3FD1D2FB-2819-E12B-C4E3-D7D9B9D6DF7B}"/>
            </a:ext>
          </a:extLst>
        </p:cNvPr>
        <p:cNvGrpSpPr/>
        <p:nvPr/>
      </p:nvGrpSpPr>
      <p:grpSpPr>
        <a:xfrm>
          <a:off x="0" y="0"/>
          <a:ext cx="0" cy="0"/>
          <a:chOff x="0" y="0"/>
          <a:chExt cx="0" cy="0"/>
        </a:xfrm>
      </p:grpSpPr>
      <p:sp>
        <p:nvSpPr>
          <p:cNvPr id="111" name="Google Shape;111;g3f610fd2bfb_0_15:notes">
            <a:extLst>
              <a:ext uri="{FF2B5EF4-FFF2-40B4-BE49-F238E27FC236}">
                <a16:creationId xmlns:a16="http://schemas.microsoft.com/office/drawing/2014/main" id="{6ED0C5A0-17A0-57C9-CD37-5CE06655F98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3f610fd2bfb_0_15:notes">
            <a:extLst>
              <a:ext uri="{FF2B5EF4-FFF2-40B4-BE49-F238E27FC236}">
                <a16:creationId xmlns:a16="http://schemas.microsoft.com/office/drawing/2014/main" id="{43330C4E-8977-4A80-FCB1-14437E45189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073651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a:extLst>
            <a:ext uri="{FF2B5EF4-FFF2-40B4-BE49-F238E27FC236}">
              <a16:creationId xmlns:a16="http://schemas.microsoft.com/office/drawing/2014/main" id="{06914020-9CE1-DD09-7C9A-832315A87AAE}"/>
            </a:ext>
          </a:extLst>
        </p:cNvPr>
        <p:cNvGrpSpPr/>
        <p:nvPr/>
      </p:nvGrpSpPr>
      <p:grpSpPr>
        <a:xfrm>
          <a:off x="0" y="0"/>
          <a:ext cx="0" cy="0"/>
          <a:chOff x="0" y="0"/>
          <a:chExt cx="0" cy="0"/>
        </a:xfrm>
      </p:grpSpPr>
      <p:sp>
        <p:nvSpPr>
          <p:cNvPr id="93" name="Google Shape;93;p4:notes">
            <a:extLst>
              <a:ext uri="{FF2B5EF4-FFF2-40B4-BE49-F238E27FC236}">
                <a16:creationId xmlns:a16="http://schemas.microsoft.com/office/drawing/2014/main" id="{A171F031-A826-F12A-08CF-D39CEF52082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 name="Google Shape;94;p4:notes">
            <a:extLst>
              <a:ext uri="{FF2B5EF4-FFF2-40B4-BE49-F238E27FC236}">
                <a16:creationId xmlns:a16="http://schemas.microsoft.com/office/drawing/2014/main" id="{1C13AEB7-3D94-54A3-7BDB-F3C266A66E5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57213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a:extLst>
            <a:ext uri="{FF2B5EF4-FFF2-40B4-BE49-F238E27FC236}">
              <a16:creationId xmlns:a16="http://schemas.microsoft.com/office/drawing/2014/main" id="{77847793-54C9-1D02-6581-CC7656B06129}"/>
            </a:ext>
          </a:extLst>
        </p:cNvPr>
        <p:cNvGrpSpPr/>
        <p:nvPr/>
      </p:nvGrpSpPr>
      <p:grpSpPr>
        <a:xfrm>
          <a:off x="0" y="0"/>
          <a:ext cx="0" cy="0"/>
          <a:chOff x="0" y="0"/>
          <a:chExt cx="0" cy="0"/>
        </a:xfrm>
      </p:grpSpPr>
      <p:sp>
        <p:nvSpPr>
          <p:cNvPr id="93" name="Google Shape;93;p4:notes">
            <a:extLst>
              <a:ext uri="{FF2B5EF4-FFF2-40B4-BE49-F238E27FC236}">
                <a16:creationId xmlns:a16="http://schemas.microsoft.com/office/drawing/2014/main" id="{FA9E2C73-FED3-B3CF-8F74-8B6CA897746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 name="Google Shape;94;p4:notes">
            <a:extLst>
              <a:ext uri="{FF2B5EF4-FFF2-40B4-BE49-F238E27FC236}">
                <a16:creationId xmlns:a16="http://schemas.microsoft.com/office/drawing/2014/main" id="{C4477106-C5E0-865C-5A8F-97342C05D23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935055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a:extLst>
            <a:ext uri="{FF2B5EF4-FFF2-40B4-BE49-F238E27FC236}">
              <a16:creationId xmlns:a16="http://schemas.microsoft.com/office/drawing/2014/main" id="{498CD4EE-6BB4-62A8-131A-96B92A30587F}"/>
            </a:ext>
          </a:extLst>
        </p:cNvPr>
        <p:cNvGrpSpPr/>
        <p:nvPr/>
      </p:nvGrpSpPr>
      <p:grpSpPr>
        <a:xfrm>
          <a:off x="0" y="0"/>
          <a:ext cx="0" cy="0"/>
          <a:chOff x="0" y="0"/>
          <a:chExt cx="0" cy="0"/>
        </a:xfrm>
      </p:grpSpPr>
      <p:sp>
        <p:nvSpPr>
          <p:cNvPr id="93" name="Google Shape;93;p4:notes">
            <a:extLst>
              <a:ext uri="{FF2B5EF4-FFF2-40B4-BE49-F238E27FC236}">
                <a16:creationId xmlns:a16="http://schemas.microsoft.com/office/drawing/2014/main" id="{8EC0CDD8-02CB-B1B1-42C1-D6B879D2174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 name="Google Shape;94;p4:notes">
            <a:extLst>
              <a:ext uri="{FF2B5EF4-FFF2-40B4-BE49-F238E27FC236}">
                <a16:creationId xmlns:a16="http://schemas.microsoft.com/office/drawing/2014/main" id="{76722268-35AA-D75D-2E46-B7FE975D7EA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61497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10/12/26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10/12/26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10/12/26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iseño personaliza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E29507-ACAB-0690-F11C-E6353A893E3C}"/>
              </a:ext>
            </a:extLst>
          </p:cNvPr>
          <p:cNvSpPr>
            <a:spLocks noGrp="1"/>
          </p:cNvSpPr>
          <p:nvPr>
            <p:ph type="title"/>
          </p:nvPr>
        </p:nvSpPr>
        <p:spPr>
          <a:xfrm>
            <a:off x="1045239" y="344635"/>
            <a:ext cx="13696000" cy="1052800"/>
          </a:xfrm>
        </p:spPr>
        <p:txBody>
          <a:bodyPr/>
          <a:lstStyle>
            <a:lvl1pPr>
              <a:defRPr sz="4267" b="0">
                <a:latin typeface="+mn-lt"/>
              </a:defRPr>
            </a:lvl1pPr>
          </a:lstStyle>
          <a:p>
            <a:r>
              <a:rPr lang="es-MX" dirty="0"/>
              <a:t>Haz clic para modificar el estilo de título del patrón</a:t>
            </a:r>
            <a:endParaRPr lang="es-ES_tradnl" dirty="0"/>
          </a:p>
        </p:txBody>
      </p:sp>
      <p:pic>
        <p:nvPicPr>
          <p:cNvPr id="4" name="Imagen 3">
            <a:extLst>
              <a:ext uri="{FF2B5EF4-FFF2-40B4-BE49-F238E27FC236}">
                <a16:creationId xmlns:a16="http://schemas.microsoft.com/office/drawing/2014/main" id="{7544BB97-FB38-397E-D3EF-6ABD2BE14534}"/>
              </a:ext>
            </a:extLst>
          </p:cNvPr>
          <p:cNvPicPr>
            <a:picLocks noChangeAspect="1"/>
          </p:cNvPicPr>
          <p:nvPr userDrawn="1"/>
        </p:nvPicPr>
        <p:blipFill>
          <a:blip r:embed="rId2"/>
          <a:srcRect l="13991" t="33497" r="17677" b="36187"/>
          <a:stretch>
            <a:fillRect/>
          </a:stretch>
        </p:blipFill>
        <p:spPr>
          <a:xfrm>
            <a:off x="14452600" y="8458200"/>
            <a:ext cx="1493036" cy="501810"/>
          </a:xfrm>
          <a:prstGeom prst="rect">
            <a:avLst/>
          </a:prstGeom>
        </p:spPr>
      </p:pic>
    </p:spTree>
    <p:extLst>
      <p:ext uri="{BB962C8B-B14F-4D97-AF65-F5344CB8AC3E}">
        <p14:creationId xmlns:p14="http://schemas.microsoft.com/office/powerpoint/2010/main" val="1598064990"/>
      </p:ext>
    </p:extLst>
  </p:cSld>
  <p:clrMapOvr>
    <a:masterClrMapping/>
  </p:clrMapOvr>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ext" userDrawn="1">
  <p:cSld name="Title and text">
    <p:spTree>
      <p:nvGrpSpPr>
        <p:cNvPr id="1" name="Shape 155"/>
        <p:cNvGrpSpPr/>
        <p:nvPr/>
      </p:nvGrpSpPr>
      <p:grpSpPr>
        <a:xfrm>
          <a:off x="0" y="0"/>
          <a:ext cx="0" cy="0"/>
          <a:chOff x="0" y="0"/>
          <a:chExt cx="0" cy="0"/>
        </a:xfrm>
      </p:grpSpPr>
      <p:sp>
        <p:nvSpPr>
          <p:cNvPr id="157" name="Google Shape;157;p22"/>
          <p:cNvSpPr txBox="1">
            <a:spLocks noGrp="1"/>
          </p:cNvSpPr>
          <p:nvPr>
            <p:ph type="title"/>
          </p:nvPr>
        </p:nvSpPr>
        <p:spPr>
          <a:xfrm>
            <a:off x="1280000" y="689067"/>
            <a:ext cx="13696000" cy="1052800"/>
          </a:xfrm>
          <a:prstGeom prst="rect">
            <a:avLst/>
          </a:prstGeom>
          <a:noFill/>
        </p:spPr>
        <p:txBody>
          <a:bodyPr spcFirstLastPara="1" wrap="square" lIns="91425" tIns="91425" rIns="91425" bIns="91425" anchor="t" anchorCtr="0">
            <a:noAutofit/>
          </a:bodyPr>
          <a:lstStyle>
            <a:lvl1pPr lvl="0" rtl="0">
              <a:spcBef>
                <a:spcPts val="0"/>
              </a:spcBef>
              <a:spcAft>
                <a:spcPts val="0"/>
              </a:spcAft>
              <a:buClr>
                <a:schemeClr val="dk2"/>
              </a:buClr>
              <a:buSzPts val="3200"/>
              <a:buFont typeface="Fredoka One"/>
              <a:buNone/>
              <a:defRPr sz="5689" b="0">
                <a:latin typeface="+mn-lt"/>
              </a:defRPr>
            </a:lvl1pPr>
            <a:lvl2pPr lvl="1" algn="ctr" rtl="0">
              <a:spcBef>
                <a:spcPts val="0"/>
              </a:spcBef>
              <a:spcAft>
                <a:spcPts val="0"/>
              </a:spcAft>
              <a:buClr>
                <a:schemeClr val="dk1"/>
              </a:buClr>
              <a:buSzPts val="3600"/>
              <a:buFont typeface="Fredoka One"/>
              <a:buNone/>
              <a:defRPr sz="6400">
                <a:solidFill>
                  <a:schemeClr val="dk1"/>
                </a:solidFill>
                <a:latin typeface="Fredoka One"/>
                <a:ea typeface="Fredoka One"/>
                <a:cs typeface="Fredoka One"/>
                <a:sym typeface="Fredoka One"/>
              </a:defRPr>
            </a:lvl2pPr>
            <a:lvl3pPr lvl="2" algn="ctr" rtl="0">
              <a:spcBef>
                <a:spcPts val="0"/>
              </a:spcBef>
              <a:spcAft>
                <a:spcPts val="0"/>
              </a:spcAft>
              <a:buClr>
                <a:schemeClr val="dk1"/>
              </a:buClr>
              <a:buSzPts val="3600"/>
              <a:buFont typeface="Fredoka One"/>
              <a:buNone/>
              <a:defRPr sz="6400">
                <a:solidFill>
                  <a:schemeClr val="dk1"/>
                </a:solidFill>
                <a:latin typeface="Fredoka One"/>
                <a:ea typeface="Fredoka One"/>
                <a:cs typeface="Fredoka One"/>
                <a:sym typeface="Fredoka One"/>
              </a:defRPr>
            </a:lvl3pPr>
            <a:lvl4pPr lvl="3" algn="ctr" rtl="0">
              <a:spcBef>
                <a:spcPts val="0"/>
              </a:spcBef>
              <a:spcAft>
                <a:spcPts val="0"/>
              </a:spcAft>
              <a:buClr>
                <a:schemeClr val="dk1"/>
              </a:buClr>
              <a:buSzPts val="3600"/>
              <a:buFont typeface="Fredoka One"/>
              <a:buNone/>
              <a:defRPr sz="6400">
                <a:solidFill>
                  <a:schemeClr val="dk1"/>
                </a:solidFill>
                <a:latin typeface="Fredoka One"/>
                <a:ea typeface="Fredoka One"/>
                <a:cs typeface="Fredoka One"/>
                <a:sym typeface="Fredoka One"/>
              </a:defRPr>
            </a:lvl4pPr>
            <a:lvl5pPr lvl="4" algn="ctr" rtl="0">
              <a:spcBef>
                <a:spcPts val="0"/>
              </a:spcBef>
              <a:spcAft>
                <a:spcPts val="0"/>
              </a:spcAft>
              <a:buClr>
                <a:schemeClr val="dk1"/>
              </a:buClr>
              <a:buSzPts val="3600"/>
              <a:buFont typeface="Fredoka One"/>
              <a:buNone/>
              <a:defRPr sz="6400">
                <a:solidFill>
                  <a:schemeClr val="dk1"/>
                </a:solidFill>
                <a:latin typeface="Fredoka One"/>
                <a:ea typeface="Fredoka One"/>
                <a:cs typeface="Fredoka One"/>
                <a:sym typeface="Fredoka One"/>
              </a:defRPr>
            </a:lvl5pPr>
            <a:lvl6pPr lvl="5" algn="ctr" rtl="0">
              <a:spcBef>
                <a:spcPts val="0"/>
              </a:spcBef>
              <a:spcAft>
                <a:spcPts val="0"/>
              </a:spcAft>
              <a:buClr>
                <a:schemeClr val="dk1"/>
              </a:buClr>
              <a:buSzPts val="3600"/>
              <a:buFont typeface="Fredoka One"/>
              <a:buNone/>
              <a:defRPr sz="6400">
                <a:solidFill>
                  <a:schemeClr val="dk1"/>
                </a:solidFill>
                <a:latin typeface="Fredoka One"/>
                <a:ea typeface="Fredoka One"/>
                <a:cs typeface="Fredoka One"/>
                <a:sym typeface="Fredoka One"/>
              </a:defRPr>
            </a:lvl6pPr>
            <a:lvl7pPr lvl="6" algn="ctr" rtl="0">
              <a:spcBef>
                <a:spcPts val="0"/>
              </a:spcBef>
              <a:spcAft>
                <a:spcPts val="0"/>
              </a:spcAft>
              <a:buClr>
                <a:schemeClr val="dk1"/>
              </a:buClr>
              <a:buSzPts val="3600"/>
              <a:buFont typeface="Fredoka One"/>
              <a:buNone/>
              <a:defRPr sz="6400">
                <a:solidFill>
                  <a:schemeClr val="dk1"/>
                </a:solidFill>
                <a:latin typeface="Fredoka One"/>
                <a:ea typeface="Fredoka One"/>
                <a:cs typeface="Fredoka One"/>
                <a:sym typeface="Fredoka One"/>
              </a:defRPr>
            </a:lvl7pPr>
            <a:lvl8pPr lvl="7" algn="ctr" rtl="0">
              <a:spcBef>
                <a:spcPts val="0"/>
              </a:spcBef>
              <a:spcAft>
                <a:spcPts val="0"/>
              </a:spcAft>
              <a:buClr>
                <a:schemeClr val="dk1"/>
              </a:buClr>
              <a:buSzPts val="3600"/>
              <a:buFont typeface="Fredoka One"/>
              <a:buNone/>
              <a:defRPr sz="6400">
                <a:solidFill>
                  <a:schemeClr val="dk1"/>
                </a:solidFill>
                <a:latin typeface="Fredoka One"/>
                <a:ea typeface="Fredoka One"/>
                <a:cs typeface="Fredoka One"/>
                <a:sym typeface="Fredoka One"/>
              </a:defRPr>
            </a:lvl8pPr>
            <a:lvl9pPr lvl="8" algn="ctr" rtl="0">
              <a:spcBef>
                <a:spcPts val="0"/>
              </a:spcBef>
              <a:spcAft>
                <a:spcPts val="0"/>
              </a:spcAft>
              <a:buClr>
                <a:schemeClr val="dk1"/>
              </a:buClr>
              <a:buSzPts val="3600"/>
              <a:buFont typeface="Fredoka One"/>
              <a:buNone/>
              <a:defRPr sz="6400">
                <a:solidFill>
                  <a:schemeClr val="dk1"/>
                </a:solidFill>
                <a:latin typeface="Fredoka One"/>
                <a:ea typeface="Fredoka One"/>
                <a:cs typeface="Fredoka One"/>
                <a:sym typeface="Fredoka One"/>
              </a:defRPr>
            </a:lvl9pPr>
          </a:lstStyle>
          <a:p>
            <a:endParaRPr dirty="0"/>
          </a:p>
        </p:txBody>
      </p:sp>
      <p:pic>
        <p:nvPicPr>
          <p:cNvPr id="3" name="Imagen 2" descr="Logotipo, nombre de la empresa&#10;&#10;Descripción generada automáticamente">
            <a:extLst>
              <a:ext uri="{FF2B5EF4-FFF2-40B4-BE49-F238E27FC236}">
                <a16:creationId xmlns:a16="http://schemas.microsoft.com/office/drawing/2014/main" id="{3A6ACC3B-976D-B0F4-E98E-96B1DFBAFE9E}"/>
              </a:ext>
            </a:extLst>
          </p:cNvPr>
          <p:cNvPicPr>
            <a:picLocks noChangeAspect="1"/>
          </p:cNvPicPr>
          <p:nvPr userDrawn="1"/>
        </p:nvPicPr>
        <p:blipFill>
          <a:blip r:embed="rId2"/>
          <a:stretch>
            <a:fillRect/>
          </a:stretch>
        </p:blipFill>
        <p:spPr>
          <a:xfrm>
            <a:off x="14604137" y="8454934"/>
            <a:ext cx="1390699" cy="588130"/>
          </a:xfrm>
          <a:prstGeom prst="rect">
            <a:avLst/>
          </a:prstGeom>
        </p:spPr>
      </p:pic>
      <p:pic>
        <p:nvPicPr>
          <p:cNvPr id="4" name="Imagen 3">
            <a:extLst>
              <a:ext uri="{FF2B5EF4-FFF2-40B4-BE49-F238E27FC236}">
                <a16:creationId xmlns:a16="http://schemas.microsoft.com/office/drawing/2014/main" id="{88573C33-DCC9-30BA-4D7B-C69F5B0345F3}"/>
              </a:ext>
            </a:extLst>
          </p:cNvPr>
          <p:cNvPicPr>
            <a:picLocks noChangeAspect="1"/>
          </p:cNvPicPr>
          <p:nvPr userDrawn="1"/>
        </p:nvPicPr>
        <p:blipFill>
          <a:blip r:embed="rId3"/>
          <a:srcRect l="13991" t="33497" r="17677" b="36187"/>
          <a:stretch>
            <a:fillRect/>
          </a:stretch>
        </p:blipFill>
        <p:spPr>
          <a:xfrm>
            <a:off x="261165" y="8625135"/>
            <a:ext cx="1018836" cy="342430"/>
          </a:xfrm>
          <a:prstGeom prst="rect">
            <a:avLst/>
          </a:prstGeom>
        </p:spPr>
      </p:pic>
      <p:sp>
        <p:nvSpPr>
          <p:cNvPr id="5" name="Rectángulo 4">
            <a:extLst>
              <a:ext uri="{FF2B5EF4-FFF2-40B4-BE49-F238E27FC236}">
                <a16:creationId xmlns:a16="http://schemas.microsoft.com/office/drawing/2014/main" id="{B5106F10-CFA2-BABB-A916-316B27B15486}"/>
              </a:ext>
            </a:extLst>
          </p:cNvPr>
          <p:cNvSpPr/>
          <p:nvPr userDrawn="1"/>
        </p:nvSpPr>
        <p:spPr>
          <a:xfrm>
            <a:off x="0" y="1"/>
            <a:ext cx="16256000" cy="832152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sz="3200"/>
          </a:p>
        </p:txBody>
      </p:sp>
      <p:cxnSp>
        <p:nvCxnSpPr>
          <p:cNvPr id="6" name="Conector recto 5">
            <a:extLst>
              <a:ext uri="{FF2B5EF4-FFF2-40B4-BE49-F238E27FC236}">
                <a16:creationId xmlns:a16="http://schemas.microsoft.com/office/drawing/2014/main" id="{7396F823-503C-03A8-5163-FCCF635E0798}"/>
              </a:ext>
            </a:extLst>
          </p:cNvPr>
          <p:cNvCxnSpPr>
            <a:cxnSpLocks/>
          </p:cNvCxnSpPr>
          <p:nvPr userDrawn="1"/>
        </p:nvCxnSpPr>
        <p:spPr>
          <a:xfrm flipV="1">
            <a:off x="1960856" y="8868894"/>
            <a:ext cx="12356930" cy="36530"/>
          </a:xfrm>
          <a:prstGeom prst="line">
            <a:avLst/>
          </a:prstGeom>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1880638450"/>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10/12/26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hyperlink" Target="https://share.google/lTeTr57UnG0XhyhDA" TargetMode="External"/><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14.sv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16.svg"/><Relationship Id="rId4" Type="http://schemas.openxmlformats.org/officeDocument/2006/relationships/image" Target="../media/image14.svg"/></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jpeg"/><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descr="Magnifica Humanitas Encyclical">
            <a:extLst>
              <a:ext uri="{FF2B5EF4-FFF2-40B4-BE49-F238E27FC236}">
                <a16:creationId xmlns:a16="http://schemas.microsoft.com/office/drawing/2014/main" id="{57D0F139-0F85-F4A1-5E7F-CAD7D7B3699B}"/>
              </a:ext>
            </a:extLst>
          </p:cNvPr>
          <p:cNvPicPr>
            <a:picLocks noChangeAspect="1"/>
          </p:cNvPicPr>
          <p:nvPr/>
        </p:nvPicPr>
        <p:blipFill>
          <a:blip r:embed="rId2"/>
          <a:srcRect t="22916" r="3846" b="23201"/>
          <a:stretch>
            <a:fillRect/>
          </a:stretch>
        </p:blipFill>
        <p:spPr>
          <a:xfrm>
            <a:off x="2946400" y="1257300"/>
            <a:ext cx="9525000" cy="6629400"/>
          </a:xfrm>
          <a:prstGeom prst="rect">
            <a:avLst/>
          </a:prstGeom>
        </p:spPr>
      </p:pic>
      <p:sp>
        <p:nvSpPr>
          <p:cNvPr id="20" name="CuadroTexto 19">
            <a:extLst>
              <a:ext uri="{FF2B5EF4-FFF2-40B4-BE49-F238E27FC236}">
                <a16:creationId xmlns:a16="http://schemas.microsoft.com/office/drawing/2014/main" id="{58C02346-CE0D-FC6E-F993-E765DA74CCA9}"/>
              </a:ext>
            </a:extLst>
          </p:cNvPr>
          <p:cNvSpPr txBox="1"/>
          <p:nvPr/>
        </p:nvSpPr>
        <p:spPr>
          <a:xfrm>
            <a:off x="508000" y="426303"/>
            <a:ext cx="14630400" cy="769441"/>
          </a:xfrm>
          <a:prstGeom prst="rect">
            <a:avLst/>
          </a:prstGeom>
          <a:noFill/>
        </p:spPr>
        <p:txBody>
          <a:bodyPr wrap="square">
            <a:spAutoFit/>
          </a:bodyPr>
          <a:lstStyle/>
          <a:p>
            <a:pPr algn="ctr"/>
            <a:r>
              <a:rPr lang="es-PE" sz="2400" b="0" i="1" u="none" strike="noStrike" dirty="0">
                <a:effectLst/>
                <a:latin typeface="+mn-lt"/>
              </a:rPr>
              <a:t>Firma: 15 de mayo de 2026 </a:t>
            </a:r>
          </a:p>
          <a:p>
            <a:pPr algn="ctr"/>
            <a:r>
              <a:rPr lang="es-PE" sz="2000" i="1" dirty="0"/>
              <a:t>C</a:t>
            </a:r>
            <a:r>
              <a:rPr lang="es-PE" sz="2000" b="0" i="1" u="none" strike="noStrike" dirty="0">
                <a:effectLst/>
                <a:latin typeface="+mn-lt"/>
              </a:rPr>
              <a:t>oincidiendo con el 135.º aniversario de la encíclica Rerum Novarum</a:t>
            </a:r>
            <a:endParaRPr lang="es-ES_tradnl" sz="2000" i="1" dirty="0"/>
          </a:p>
        </p:txBody>
      </p:sp>
    </p:spTree>
    <p:extLst>
      <p:ext uri="{BB962C8B-B14F-4D97-AF65-F5344CB8AC3E}">
        <p14:creationId xmlns:p14="http://schemas.microsoft.com/office/powerpoint/2010/main" val="94989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415" y="363530"/>
            <a:ext cx="13585575" cy="7849444"/>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p:cNvSpPr txBox="1">
            <a:spLocks/>
          </p:cNvSpPr>
          <p:nvPr/>
        </p:nvSpPr>
        <p:spPr>
          <a:xfrm>
            <a:off x="2845425" y="1371934"/>
            <a:ext cx="5708830" cy="2156363"/>
          </a:xfrm>
          <a:prstGeom prst="rect">
            <a:avLst/>
          </a:prstGeom>
          <a:solidFill>
            <a:schemeClr val="bg1"/>
          </a:solid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s-PE" dirty="0">
                <a:solidFill>
                  <a:schemeClr val="accent6"/>
                </a:solidFill>
                <a:latin typeface="+mn-lt"/>
              </a:rPr>
              <a:t>Vivimos en tiempos de cambios muy acelerados</a:t>
            </a:r>
          </a:p>
        </p:txBody>
      </p:sp>
      <p:grpSp>
        <p:nvGrpSpPr>
          <p:cNvPr id="12" name="Group 11"/>
          <p:cNvGrpSpPr/>
          <p:nvPr/>
        </p:nvGrpSpPr>
        <p:grpSpPr>
          <a:xfrm>
            <a:off x="4131495" y="5386858"/>
            <a:ext cx="10986432" cy="1248532"/>
            <a:chOff x="1584960" y="4248408"/>
            <a:chExt cx="10986428" cy="1248530"/>
          </a:xfrm>
        </p:grpSpPr>
        <p:cxnSp>
          <p:nvCxnSpPr>
            <p:cNvPr id="4" name="Straight Connector 3"/>
            <p:cNvCxnSpPr/>
            <p:nvPr/>
          </p:nvCxnSpPr>
          <p:spPr>
            <a:xfrm flipV="1">
              <a:off x="1584960" y="5252720"/>
              <a:ext cx="9387840" cy="193040"/>
            </a:xfrm>
            <a:prstGeom prst="line">
              <a:avLst/>
            </a:prstGeom>
            <a:ln w="69850">
              <a:solidFill>
                <a:schemeClr val="accent2"/>
              </a:solidFill>
              <a:prstDash val="sysDot"/>
              <a:round/>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10675452" y="4942882"/>
              <a:ext cx="554056" cy="554056"/>
              <a:chOff x="10697137" y="4924363"/>
              <a:chExt cx="554056" cy="554056"/>
            </a:xfrm>
          </p:grpSpPr>
          <p:sp>
            <p:nvSpPr>
              <p:cNvPr id="8" name="Oval 7"/>
              <p:cNvSpPr/>
              <p:nvPr/>
            </p:nvSpPr>
            <p:spPr>
              <a:xfrm>
                <a:off x="10697137" y="4924363"/>
                <a:ext cx="554056" cy="554056"/>
              </a:xfrm>
              <a:prstGeom prst="ellipse">
                <a:avLst/>
              </a:prstGeom>
              <a:solidFill>
                <a:srgbClr val="A3A3A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sz="3600"/>
              </a:p>
            </p:txBody>
          </p:sp>
          <p:sp>
            <p:nvSpPr>
              <p:cNvPr id="6" name="Oval 5"/>
              <p:cNvSpPr/>
              <p:nvPr/>
            </p:nvSpPr>
            <p:spPr>
              <a:xfrm>
                <a:off x="10846166" y="5080366"/>
                <a:ext cx="253267" cy="253267"/>
              </a:xfrm>
              <a:prstGeom prst="ellipse">
                <a:avLst/>
              </a:prstGeom>
              <a:solidFill>
                <a:schemeClr val="accent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sz="3600"/>
              </a:p>
            </p:txBody>
          </p:sp>
        </p:grpSp>
        <p:sp>
          <p:nvSpPr>
            <p:cNvPr id="11" name="TextBox 10"/>
            <p:cNvSpPr txBox="1"/>
            <p:nvPr/>
          </p:nvSpPr>
          <p:spPr>
            <a:xfrm>
              <a:off x="10448500" y="4248408"/>
              <a:ext cx="2122888" cy="646330"/>
            </a:xfrm>
            <a:prstGeom prst="rect">
              <a:avLst/>
            </a:prstGeom>
            <a:noFill/>
          </p:spPr>
          <p:txBody>
            <a:bodyPr wrap="none" rtlCol="0">
              <a:spAutoFit/>
            </a:bodyPr>
            <a:lstStyle/>
            <a:p>
              <a:r>
                <a:rPr lang="es-PE" sz="3600" b="1" dirty="0">
                  <a:solidFill>
                    <a:schemeClr val="accent2"/>
                  </a:solidFill>
                </a:rPr>
                <a:t>Educación</a:t>
              </a:r>
            </a:p>
          </p:txBody>
        </p:sp>
      </p:grpSp>
    </p:spTree>
    <p:extLst>
      <p:ext uri="{BB962C8B-B14F-4D97-AF65-F5344CB8AC3E}">
        <p14:creationId xmlns:p14="http://schemas.microsoft.com/office/powerpoint/2010/main" val="146421329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Cómo usar la inteligencia artificial en el aula sin reemplazar al docente?:  guía para integrar la tecnología de forma segura y efectiva | ATMPA |  Educación | La República">
            <a:extLst>
              <a:ext uri="{FF2B5EF4-FFF2-40B4-BE49-F238E27FC236}">
                <a16:creationId xmlns:a16="http://schemas.microsoft.com/office/drawing/2014/main" id="{B72549D8-229F-918C-A2DD-78F8B79DEDD4}"/>
              </a:ext>
            </a:extLst>
          </p:cNvPr>
          <p:cNvPicPr>
            <a:picLocks noChangeAspect="1"/>
          </p:cNvPicPr>
          <p:nvPr/>
        </p:nvPicPr>
        <p:blipFill>
          <a:blip r:embed="rId2"/>
          <a:srcRect r="50000"/>
          <a:stretch>
            <a:fillRect/>
          </a:stretch>
        </p:blipFill>
        <p:spPr>
          <a:xfrm>
            <a:off x="1352303" y="574339"/>
            <a:ext cx="6775697" cy="7995321"/>
          </a:xfrm>
          <a:prstGeom prst="rect">
            <a:avLst/>
          </a:prstGeom>
        </p:spPr>
      </p:pic>
      <p:sp>
        <p:nvSpPr>
          <p:cNvPr id="8" name="CuadroTexto 7">
            <a:extLst>
              <a:ext uri="{FF2B5EF4-FFF2-40B4-BE49-F238E27FC236}">
                <a16:creationId xmlns:a16="http://schemas.microsoft.com/office/drawing/2014/main" id="{2E92C361-78EE-DF27-1D4D-CB7B84AFF2A0}"/>
              </a:ext>
            </a:extLst>
          </p:cNvPr>
          <p:cNvSpPr txBox="1"/>
          <p:nvPr/>
        </p:nvSpPr>
        <p:spPr>
          <a:xfrm>
            <a:off x="5918200" y="8620951"/>
            <a:ext cx="8128000" cy="379656"/>
          </a:xfrm>
          <a:prstGeom prst="rect">
            <a:avLst/>
          </a:prstGeom>
          <a:noFill/>
        </p:spPr>
        <p:txBody>
          <a:bodyPr wrap="square">
            <a:spAutoFit/>
          </a:bodyPr>
          <a:lstStyle/>
          <a:p>
            <a:r>
              <a:rPr lang="es-PE" sz="1867" dirty="0">
                <a:hlinkClick r:id="rId3"/>
              </a:rPr>
              <a:t>https://share.google/lTeTr57UnG0XhyhDA</a:t>
            </a:r>
            <a:endParaRPr lang="es-ES_tradnl" sz="1867" dirty="0"/>
          </a:p>
        </p:txBody>
      </p:sp>
      <p:pic>
        <p:nvPicPr>
          <p:cNvPr id="2" name="Imagen 1" descr="Cómo usar la inteligencia artificial en el aula sin reemplazar al docente?:  guía para integrar la tecnología de forma segura y efectiva | ATMPA |  Educación | La República">
            <a:extLst>
              <a:ext uri="{FF2B5EF4-FFF2-40B4-BE49-F238E27FC236}">
                <a16:creationId xmlns:a16="http://schemas.microsoft.com/office/drawing/2014/main" id="{BFB8FCA7-F571-FCB4-162D-60B1434608EE}"/>
              </a:ext>
            </a:extLst>
          </p:cNvPr>
          <p:cNvPicPr>
            <a:picLocks noChangeAspect="1"/>
          </p:cNvPicPr>
          <p:nvPr/>
        </p:nvPicPr>
        <p:blipFill>
          <a:blip r:embed="rId2"/>
          <a:stretch>
            <a:fillRect/>
          </a:stretch>
        </p:blipFill>
        <p:spPr>
          <a:xfrm>
            <a:off x="1356087" y="523048"/>
            <a:ext cx="13551393" cy="7995321"/>
          </a:xfrm>
          <a:prstGeom prst="rect">
            <a:avLst/>
          </a:prstGeom>
        </p:spPr>
      </p:pic>
    </p:spTree>
    <p:extLst>
      <p:ext uri="{BB962C8B-B14F-4D97-AF65-F5344CB8AC3E}">
        <p14:creationId xmlns:p14="http://schemas.microsoft.com/office/powerpoint/2010/main" val="3757817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ECB9D-D460-422F-8332-9BB704220426}"/>
            </a:ext>
          </a:extLst>
        </p:cNvPr>
        <p:cNvGrpSpPr/>
        <p:nvPr/>
      </p:nvGrpSpPr>
      <p:grpSpPr>
        <a:xfrm>
          <a:off x="0" y="0"/>
          <a:ext cx="0" cy="0"/>
          <a:chOff x="0" y="0"/>
          <a:chExt cx="0" cy="0"/>
        </a:xfrm>
      </p:grpSpPr>
      <p:pic>
        <p:nvPicPr>
          <p:cNvPr id="7" name="Imagen 6">
            <a:extLst>
              <a:ext uri="{FF2B5EF4-FFF2-40B4-BE49-F238E27FC236}">
                <a16:creationId xmlns:a16="http://schemas.microsoft.com/office/drawing/2014/main" id="{517FACF6-BC94-6678-7020-162F9E23CA62}"/>
              </a:ext>
            </a:extLst>
          </p:cNvPr>
          <p:cNvPicPr>
            <a:picLocks noChangeAspect="1"/>
          </p:cNvPicPr>
          <p:nvPr/>
        </p:nvPicPr>
        <p:blipFill>
          <a:blip r:embed="rId2">
            <a:extLst>
              <a:ext uri="{28A0092B-C50C-407E-A947-70E740481C1C}">
                <a14:useLocalDpi xmlns:a14="http://schemas.microsoft.com/office/drawing/2010/main" val="0"/>
              </a:ext>
            </a:extLst>
          </a:blip>
          <a:srcRect r="4050" b="27500"/>
          <a:stretch>
            <a:fillRect/>
          </a:stretch>
        </p:blipFill>
        <p:spPr>
          <a:xfrm>
            <a:off x="4318000" y="267195"/>
            <a:ext cx="7620000" cy="8609610"/>
          </a:xfrm>
          <a:prstGeom prst="rect">
            <a:avLst/>
          </a:prstGeom>
        </p:spPr>
      </p:pic>
      <p:sp>
        <p:nvSpPr>
          <p:cNvPr id="2" name="Título 1">
            <a:extLst>
              <a:ext uri="{FF2B5EF4-FFF2-40B4-BE49-F238E27FC236}">
                <a16:creationId xmlns:a16="http://schemas.microsoft.com/office/drawing/2014/main" id="{CEC03FB5-88B9-9BBB-BE46-AEB782FE7701}"/>
              </a:ext>
            </a:extLst>
          </p:cNvPr>
          <p:cNvSpPr>
            <a:spLocks noGrp="1"/>
          </p:cNvSpPr>
          <p:nvPr>
            <p:ph type="title"/>
          </p:nvPr>
        </p:nvSpPr>
        <p:spPr/>
        <p:txBody>
          <a:bodyPr/>
          <a:lstStyle/>
          <a:p>
            <a:endParaRPr lang="es-ES_tradnl"/>
          </a:p>
        </p:txBody>
      </p:sp>
    </p:spTree>
    <p:extLst>
      <p:ext uri="{BB962C8B-B14F-4D97-AF65-F5344CB8AC3E}">
        <p14:creationId xmlns:p14="http://schemas.microsoft.com/office/powerpoint/2010/main" val="1262048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C9075C-1603-9054-7245-11F90A45B4B1}"/>
              </a:ext>
            </a:extLst>
          </p:cNvPr>
          <p:cNvSpPr>
            <a:spLocks noGrp="1"/>
          </p:cNvSpPr>
          <p:nvPr>
            <p:ph type="title"/>
          </p:nvPr>
        </p:nvSpPr>
        <p:spPr/>
        <p:txBody>
          <a:bodyPr/>
          <a:lstStyle/>
          <a:p>
            <a:endParaRPr lang="es-ES_tradnl"/>
          </a:p>
        </p:txBody>
      </p:sp>
      <p:pic>
        <p:nvPicPr>
          <p:cNvPr id="3" name="Picture 2">
            <a:extLst>
              <a:ext uri="{FF2B5EF4-FFF2-40B4-BE49-F238E27FC236}">
                <a16:creationId xmlns:a16="http://schemas.microsoft.com/office/drawing/2014/main" id="{625EE044-E2EE-AFDC-C8A8-06544239B77B}"/>
              </a:ext>
            </a:extLst>
          </p:cNvPr>
          <p:cNvPicPr>
            <a:picLocks noChangeAspect="1"/>
          </p:cNvPicPr>
          <p:nvPr/>
        </p:nvPicPr>
        <p:blipFill>
          <a:blip r:embed="rId2">
            <a:duotone>
              <a:prstClr val="black"/>
              <a:schemeClr val="accent4">
                <a:tint val="45000"/>
                <a:satMod val="400000"/>
              </a:schemeClr>
            </a:duotone>
          </a:blip>
          <a:srcRect l="3972" t="19327" r="559" b="11287"/>
          <a:stretch>
            <a:fillRect/>
          </a:stretch>
        </p:blipFill>
        <p:spPr>
          <a:xfrm>
            <a:off x="1" y="1219200"/>
            <a:ext cx="16255999" cy="6291765"/>
          </a:xfrm>
          <a:prstGeom prst="rect">
            <a:avLst/>
          </a:prstGeom>
        </p:spPr>
      </p:pic>
    </p:spTree>
    <p:extLst>
      <p:ext uri="{BB962C8B-B14F-4D97-AF65-F5344CB8AC3E}">
        <p14:creationId xmlns:p14="http://schemas.microsoft.com/office/powerpoint/2010/main" val="18556507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F74A25-272E-0B77-47BB-6D46BF29B56D}"/>
            </a:ext>
          </a:extLst>
        </p:cNvPr>
        <p:cNvGrpSpPr/>
        <p:nvPr/>
      </p:nvGrpSpPr>
      <p:grpSpPr>
        <a:xfrm>
          <a:off x="0" y="0"/>
          <a:ext cx="0" cy="0"/>
          <a:chOff x="0" y="0"/>
          <a:chExt cx="0" cy="0"/>
        </a:xfrm>
      </p:grpSpPr>
      <p:pic>
        <p:nvPicPr>
          <p:cNvPr id="8" name="Imagen 7">
            <a:extLst>
              <a:ext uri="{FF2B5EF4-FFF2-40B4-BE49-F238E27FC236}">
                <a16:creationId xmlns:a16="http://schemas.microsoft.com/office/drawing/2014/main" id="{7C2D0C50-ADED-D5F3-BAC3-27AEEA759F5B}"/>
              </a:ext>
            </a:extLst>
          </p:cNvPr>
          <p:cNvPicPr>
            <a:picLocks noChangeAspect="1"/>
          </p:cNvPicPr>
          <p:nvPr/>
        </p:nvPicPr>
        <p:blipFill>
          <a:blip r:embed="rId2">
            <a:extLst>
              <a:ext uri="{28A0092B-C50C-407E-A947-70E740481C1C}">
                <a14:useLocalDpi xmlns:a14="http://schemas.microsoft.com/office/drawing/2010/main" val="0"/>
              </a:ext>
            </a:extLst>
          </a:blip>
          <a:srcRect t="72500"/>
          <a:stretch>
            <a:fillRect/>
          </a:stretch>
        </p:blipFill>
        <p:spPr>
          <a:xfrm>
            <a:off x="279399" y="1104900"/>
            <a:ext cx="16028843" cy="6591300"/>
          </a:xfrm>
          <a:prstGeom prst="rect">
            <a:avLst/>
          </a:prstGeom>
        </p:spPr>
      </p:pic>
      <p:sp>
        <p:nvSpPr>
          <p:cNvPr id="2" name="Título 1">
            <a:extLst>
              <a:ext uri="{FF2B5EF4-FFF2-40B4-BE49-F238E27FC236}">
                <a16:creationId xmlns:a16="http://schemas.microsoft.com/office/drawing/2014/main" id="{0A1B0E3E-86ED-5317-2B1A-0FAC3A436A2F}"/>
              </a:ext>
            </a:extLst>
          </p:cNvPr>
          <p:cNvSpPr>
            <a:spLocks noGrp="1"/>
          </p:cNvSpPr>
          <p:nvPr>
            <p:ph type="title"/>
          </p:nvPr>
        </p:nvSpPr>
        <p:spPr/>
        <p:txBody>
          <a:bodyPr/>
          <a:lstStyle/>
          <a:p>
            <a:endParaRPr lang="es-ES_tradnl"/>
          </a:p>
        </p:txBody>
      </p:sp>
    </p:spTree>
    <p:extLst>
      <p:ext uri="{BB962C8B-B14F-4D97-AF65-F5344CB8AC3E}">
        <p14:creationId xmlns:p14="http://schemas.microsoft.com/office/powerpoint/2010/main" val="3454591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tretch>
            <a:fillRect/>
          </a:stretch>
        </p:blipFill>
        <p:spPr>
          <a:xfrm>
            <a:off x="0" y="38100"/>
            <a:ext cx="16256000" cy="9067800"/>
          </a:xfrm>
          <a:prstGeom prst="rect">
            <a:avLst/>
          </a:prstGeom>
        </p:spPr>
      </p:pic>
      <p:sp>
        <p:nvSpPr>
          <p:cNvPr id="4" name="Título 3">
            <a:extLst>
              <a:ext uri="{FF2B5EF4-FFF2-40B4-BE49-F238E27FC236}">
                <a16:creationId xmlns:a16="http://schemas.microsoft.com/office/drawing/2014/main" id="{755621D5-5E28-867D-5FFD-C19FC3C3C035}"/>
              </a:ext>
            </a:extLst>
          </p:cNvPr>
          <p:cNvSpPr>
            <a:spLocks noGrp="1"/>
          </p:cNvSpPr>
          <p:nvPr>
            <p:ph type="title"/>
          </p:nvPr>
        </p:nvSpPr>
        <p:spPr/>
        <p:txBody>
          <a:bodyPr/>
          <a:lstStyle/>
          <a:p>
            <a:endParaRPr lang="es-ES_tradnl"/>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5">
          <a:extLst>
            <a:ext uri="{FF2B5EF4-FFF2-40B4-BE49-F238E27FC236}">
              <a16:creationId xmlns:a16="http://schemas.microsoft.com/office/drawing/2014/main" id="{7EEF1E7E-2AD1-C7F5-4358-2738DE7BB722}"/>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2F9F774F-1069-535D-B77E-B1EBA4094BC2}"/>
              </a:ext>
            </a:extLst>
          </p:cNvPr>
          <p:cNvSpPr txBox="1">
            <a:spLocks/>
          </p:cNvSpPr>
          <p:nvPr/>
        </p:nvSpPr>
        <p:spPr>
          <a:xfrm>
            <a:off x="1117600" y="36937"/>
            <a:ext cx="14020800" cy="1767417"/>
          </a:xfrm>
          <a:prstGeom prst="rect">
            <a:avLst/>
          </a:prstGeom>
          <a:noFill/>
          <a:ln>
            <a:noFill/>
          </a:ln>
        </p:spPr>
        <p:txBody>
          <a:bodyPr spcFirstLastPara="1" wrap="square" lIns="121900" tIns="60933" rIns="121900" bIns="60933" anchor="b"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6000"/>
              <a:buFont typeface="Play"/>
              <a:buNone/>
              <a:defRPr sz="60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s-PE" sz="5867" dirty="0">
                <a:latin typeface="+mn-lt"/>
              </a:rPr>
              <a:t>No confundir información con formación.</a:t>
            </a:r>
            <a:endParaRPr lang="es-ES_tradnl" sz="5867" dirty="0">
              <a:latin typeface="+mn-lt"/>
            </a:endParaRPr>
          </a:p>
        </p:txBody>
      </p:sp>
      <p:pic>
        <p:nvPicPr>
          <p:cNvPr id="6" name="Gráfico 5" descr="Confused person con relleno sólido">
            <a:extLst>
              <a:ext uri="{FF2B5EF4-FFF2-40B4-BE49-F238E27FC236}">
                <a16:creationId xmlns:a16="http://schemas.microsoft.com/office/drawing/2014/main" id="{9417EEE7-6F74-F077-20D6-9546F78C5B0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936466" y="2921983"/>
            <a:ext cx="4377447" cy="4377447"/>
          </a:xfrm>
          <a:prstGeom prst="rect">
            <a:avLst/>
          </a:prstGeom>
        </p:spPr>
      </p:pic>
      <p:sp>
        <p:nvSpPr>
          <p:cNvPr id="9" name="CuadroTexto 8">
            <a:extLst>
              <a:ext uri="{FF2B5EF4-FFF2-40B4-BE49-F238E27FC236}">
                <a16:creationId xmlns:a16="http://schemas.microsoft.com/office/drawing/2014/main" id="{2EEAE9C8-26F1-2B38-6E45-8F5DF3ADE7BB}"/>
              </a:ext>
            </a:extLst>
          </p:cNvPr>
          <p:cNvSpPr txBox="1"/>
          <p:nvPr/>
        </p:nvSpPr>
        <p:spPr>
          <a:xfrm>
            <a:off x="7286550" y="1844570"/>
            <a:ext cx="2938836" cy="913007"/>
          </a:xfrm>
          <a:prstGeom prst="rect">
            <a:avLst/>
          </a:prstGeom>
          <a:noFill/>
        </p:spPr>
        <p:txBody>
          <a:bodyPr wrap="square" rtlCol="0">
            <a:spAutoFit/>
          </a:bodyPr>
          <a:lstStyle/>
          <a:p>
            <a:r>
              <a:rPr lang="es-ES_tradnl" sz="5333" i="1" dirty="0"/>
              <a:t>N</a:t>
            </a:r>
          </a:p>
        </p:txBody>
      </p:sp>
      <p:sp>
        <p:nvSpPr>
          <p:cNvPr id="10" name="CuadroTexto 9">
            <a:extLst>
              <a:ext uri="{FF2B5EF4-FFF2-40B4-BE49-F238E27FC236}">
                <a16:creationId xmlns:a16="http://schemas.microsoft.com/office/drawing/2014/main" id="{F795762D-DD5C-C6C9-375E-235E6BB398B5}"/>
              </a:ext>
            </a:extLst>
          </p:cNvPr>
          <p:cNvSpPr txBox="1"/>
          <p:nvPr/>
        </p:nvSpPr>
        <p:spPr>
          <a:xfrm>
            <a:off x="7780970" y="4149597"/>
            <a:ext cx="2938836" cy="2062103"/>
          </a:xfrm>
          <a:prstGeom prst="rect">
            <a:avLst/>
          </a:prstGeom>
          <a:noFill/>
        </p:spPr>
        <p:txBody>
          <a:bodyPr wrap="square" rtlCol="0">
            <a:spAutoFit/>
          </a:bodyPr>
          <a:lstStyle/>
          <a:p>
            <a:r>
              <a:rPr lang="es-ES_tradnl" sz="12800" i="1" dirty="0"/>
              <a:t>=</a:t>
            </a:r>
          </a:p>
        </p:txBody>
      </p:sp>
      <p:pic>
        <p:nvPicPr>
          <p:cNvPr id="11" name="Gráfico 10" descr="Confused person con relleno sólido">
            <a:extLst>
              <a:ext uri="{FF2B5EF4-FFF2-40B4-BE49-F238E27FC236}">
                <a16:creationId xmlns:a16="http://schemas.microsoft.com/office/drawing/2014/main" id="{90891C75-3DC6-1FED-1669-2AA291532F3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304090" y="2921985"/>
            <a:ext cx="4377447" cy="4377447"/>
          </a:xfrm>
          <a:prstGeom prst="rect">
            <a:avLst/>
          </a:prstGeom>
        </p:spPr>
      </p:pic>
      <p:pic>
        <p:nvPicPr>
          <p:cNvPr id="12" name="Gráfico 11" descr="Robot contorno">
            <a:extLst>
              <a:ext uri="{FF2B5EF4-FFF2-40B4-BE49-F238E27FC236}">
                <a16:creationId xmlns:a16="http://schemas.microsoft.com/office/drawing/2014/main" id="{E784C263-4FE1-B60B-09D1-A975A7BB922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86745" y="2334232"/>
            <a:ext cx="1219200" cy="1219200"/>
          </a:xfrm>
          <a:prstGeom prst="rect">
            <a:avLst/>
          </a:prstGeom>
        </p:spPr>
      </p:pic>
      <p:sp>
        <p:nvSpPr>
          <p:cNvPr id="13" name="CuadroTexto 12">
            <a:extLst>
              <a:ext uri="{FF2B5EF4-FFF2-40B4-BE49-F238E27FC236}">
                <a16:creationId xmlns:a16="http://schemas.microsoft.com/office/drawing/2014/main" id="{0067A9BB-D301-A011-D2A4-E2639E64A47F}"/>
              </a:ext>
            </a:extLst>
          </p:cNvPr>
          <p:cNvSpPr txBox="1"/>
          <p:nvPr/>
        </p:nvSpPr>
        <p:spPr>
          <a:xfrm>
            <a:off x="3253445" y="7394522"/>
            <a:ext cx="2972096" cy="461665"/>
          </a:xfrm>
          <a:prstGeom prst="rect">
            <a:avLst/>
          </a:prstGeom>
          <a:noFill/>
        </p:spPr>
        <p:txBody>
          <a:bodyPr wrap="none" rtlCol="0">
            <a:spAutoFit/>
          </a:bodyPr>
          <a:lstStyle/>
          <a:p>
            <a:r>
              <a:rPr lang="es-ES_tradnl" sz="2400" i="1" dirty="0"/>
              <a:t>Estudiante sin agencia</a:t>
            </a:r>
          </a:p>
        </p:txBody>
      </p:sp>
      <p:sp>
        <p:nvSpPr>
          <p:cNvPr id="3" name="Título 2">
            <a:extLst>
              <a:ext uri="{FF2B5EF4-FFF2-40B4-BE49-F238E27FC236}">
                <a16:creationId xmlns:a16="http://schemas.microsoft.com/office/drawing/2014/main" id="{A40F847F-8B9C-D049-E37F-F5CAABB0BA09}"/>
              </a:ext>
            </a:extLst>
          </p:cNvPr>
          <p:cNvSpPr>
            <a:spLocks noGrp="1"/>
          </p:cNvSpPr>
          <p:nvPr>
            <p:ph type="title"/>
          </p:nvPr>
        </p:nvSpPr>
        <p:spPr/>
        <p:txBody>
          <a:bodyPr/>
          <a:lstStyle/>
          <a:p>
            <a:endParaRPr lang="es-ES_tradnl"/>
          </a:p>
        </p:txBody>
      </p:sp>
    </p:spTree>
    <p:extLst>
      <p:ext uri="{BB962C8B-B14F-4D97-AF65-F5344CB8AC3E}">
        <p14:creationId xmlns:p14="http://schemas.microsoft.com/office/powerpoint/2010/main" val="4191850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5">
          <a:extLst>
            <a:ext uri="{FF2B5EF4-FFF2-40B4-BE49-F238E27FC236}">
              <a16:creationId xmlns:a16="http://schemas.microsoft.com/office/drawing/2014/main" id="{CF55DAAD-03EC-A7A6-A8A9-B054D3A39BED}"/>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3B97AAB4-9054-ED7E-19ED-FCBE714C59FF}"/>
              </a:ext>
            </a:extLst>
          </p:cNvPr>
          <p:cNvPicPr>
            <a:picLocks noChangeAspect="1"/>
          </p:cNvPicPr>
          <p:nvPr/>
        </p:nvPicPr>
        <p:blipFill>
          <a:blip r:embed="rId3"/>
          <a:stretch>
            <a:fillRect/>
          </a:stretch>
        </p:blipFill>
        <p:spPr>
          <a:xfrm>
            <a:off x="1066091" y="525188"/>
            <a:ext cx="7061909" cy="80936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CuadroTexto 4">
            <a:extLst>
              <a:ext uri="{FF2B5EF4-FFF2-40B4-BE49-F238E27FC236}">
                <a16:creationId xmlns:a16="http://schemas.microsoft.com/office/drawing/2014/main" id="{F504632F-2DBB-BD36-4648-BB33A29E18D6}"/>
              </a:ext>
            </a:extLst>
          </p:cNvPr>
          <p:cNvSpPr txBox="1"/>
          <p:nvPr/>
        </p:nvSpPr>
        <p:spPr>
          <a:xfrm>
            <a:off x="8640998" y="1410671"/>
            <a:ext cx="7061909" cy="5838393"/>
          </a:xfrm>
          <a:prstGeom prst="rect">
            <a:avLst/>
          </a:prstGeom>
          <a:noFill/>
        </p:spPr>
        <p:txBody>
          <a:bodyPr wrap="square">
            <a:spAutoFit/>
          </a:bodyPr>
          <a:lstStyle/>
          <a:p>
            <a:pPr>
              <a:buNone/>
            </a:pPr>
            <a:r>
              <a:rPr lang="es-PE" sz="2667" dirty="0">
                <a:solidFill>
                  <a:srgbClr val="000000"/>
                </a:solidFill>
              </a:rPr>
              <a:t>El </a:t>
            </a:r>
            <a:r>
              <a:rPr lang="es-PE" sz="2667" b="1" dirty="0">
                <a:solidFill>
                  <a:srgbClr val="000000"/>
                </a:solidFill>
              </a:rPr>
              <a:t>capital cerebral</a:t>
            </a:r>
            <a:r>
              <a:rPr lang="es-PE" sz="2667" dirty="0">
                <a:solidFill>
                  <a:srgbClr val="000000"/>
                </a:solidFill>
              </a:rPr>
              <a:t> como el motor de la prosperidad en la era de la Inteligencia Artificial.</a:t>
            </a:r>
          </a:p>
          <a:p>
            <a:pPr>
              <a:buNone/>
            </a:pPr>
            <a:endParaRPr lang="es-PE" sz="2667" dirty="0">
              <a:solidFill>
                <a:srgbClr val="000000"/>
              </a:solidFill>
            </a:endParaRPr>
          </a:p>
          <a:p>
            <a:pPr>
              <a:buNone/>
            </a:pPr>
            <a:r>
              <a:rPr lang="es-PE" sz="2667" dirty="0">
                <a:solidFill>
                  <a:srgbClr val="000000"/>
                </a:solidFill>
              </a:rPr>
              <a:t>Este concepto combina dos elementos inseparables:</a:t>
            </a:r>
          </a:p>
          <a:p>
            <a:pPr>
              <a:buNone/>
            </a:pPr>
            <a:endParaRPr lang="es-PE" sz="2667" dirty="0">
              <a:solidFill>
                <a:srgbClr val="000000"/>
              </a:solidFill>
            </a:endParaRPr>
          </a:p>
          <a:p>
            <a:pPr marL="457189" indent="-457189">
              <a:buFont typeface="Arial" panose="020B0604020202020204" pitchFamily="34" charset="0"/>
              <a:buChar char="•"/>
            </a:pPr>
            <a:r>
              <a:rPr lang="es-PE" sz="2667" b="1" dirty="0">
                <a:solidFill>
                  <a:srgbClr val="000000"/>
                </a:solidFill>
                <a:latin typeface="Arial"/>
              </a:rPr>
              <a:t>Salud Cerebral:</a:t>
            </a:r>
            <a:r>
              <a:rPr lang="es-PE" sz="2667" dirty="0">
                <a:solidFill>
                  <a:srgbClr val="000000"/>
                </a:solidFill>
                <a:latin typeface="Arial"/>
              </a:rPr>
              <a:t> El estado de funcionamiento óptimo del cerebro y la prevención de trastornos (mentales o neurológicos).</a:t>
            </a:r>
          </a:p>
          <a:p>
            <a:pPr marL="457189" indent="-457189">
              <a:buFont typeface="Arial" panose="020B0604020202020204" pitchFamily="34" charset="0"/>
              <a:buChar char="•"/>
            </a:pPr>
            <a:r>
              <a:rPr lang="es-PE" sz="2667" b="1" dirty="0">
                <a:solidFill>
                  <a:srgbClr val="000000"/>
                </a:solidFill>
                <a:latin typeface="Arial"/>
              </a:rPr>
              <a:t>Habilidades Cerebrales:</a:t>
            </a:r>
            <a:r>
              <a:rPr lang="es-PE" sz="2667" dirty="0">
                <a:solidFill>
                  <a:srgbClr val="000000"/>
                </a:solidFill>
                <a:latin typeface="Arial"/>
              </a:rPr>
              <a:t> Capacidades cognitivas superiores, interpersonales y de liderazgo que permiten al niño adaptarse y contribuir</a:t>
            </a:r>
            <a:endParaRPr lang="es-PE" sz="1467" dirty="0">
              <a:solidFill>
                <a:srgbClr val="303030"/>
              </a:solidFill>
              <a:latin typeface="Google Sans Text"/>
            </a:endParaRPr>
          </a:p>
        </p:txBody>
      </p:sp>
      <p:sp>
        <p:nvSpPr>
          <p:cNvPr id="2" name="Título 1">
            <a:extLst>
              <a:ext uri="{FF2B5EF4-FFF2-40B4-BE49-F238E27FC236}">
                <a16:creationId xmlns:a16="http://schemas.microsoft.com/office/drawing/2014/main" id="{4AFD6A43-A437-E4A2-3D09-03BF4E957C37}"/>
              </a:ext>
            </a:extLst>
          </p:cNvPr>
          <p:cNvSpPr>
            <a:spLocks noGrp="1"/>
          </p:cNvSpPr>
          <p:nvPr>
            <p:ph type="title"/>
          </p:nvPr>
        </p:nvSpPr>
        <p:spPr/>
        <p:txBody>
          <a:bodyPr/>
          <a:lstStyle/>
          <a:p>
            <a:endParaRPr lang="es-ES_tradnl"/>
          </a:p>
        </p:txBody>
      </p:sp>
    </p:spTree>
    <p:extLst>
      <p:ext uri="{BB962C8B-B14F-4D97-AF65-F5344CB8AC3E}">
        <p14:creationId xmlns:p14="http://schemas.microsoft.com/office/powerpoint/2010/main" val="19281084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5">
          <a:extLst>
            <a:ext uri="{FF2B5EF4-FFF2-40B4-BE49-F238E27FC236}">
              <a16:creationId xmlns:a16="http://schemas.microsoft.com/office/drawing/2014/main" id="{D50535DC-02C6-16AD-2BF7-5FD8606CD293}"/>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A4A9BCE-E6C0-170E-2975-DE34B2BD0322}"/>
              </a:ext>
            </a:extLst>
          </p:cNvPr>
          <p:cNvSpPr txBox="1">
            <a:spLocks/>
          </p:cNvSpPr>
          <p:nvPr/>
        </p:nvSpPr>
        <p:spPr>
          <a:xfrm>
            <a:off x="858196" y="168144"/>
            <a:ext cx="15138400" cy="1767417"/>
          </a:xfrm>
          <a:prstGeom prst="rect">
            <a:avLst/>
          </a:prstGeom>
          <a:noFill/>
          <a:ln>
            <a:noFill/>
          </a:ln>
        </p:spPr>
        <p:txBody>
          <a:bodyPr spcFirstLastPara="1" wrap="square" lIns="121900" tIns="60933" rIns="121900" bIns="60933" anchor="b"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6000"/>
              <a:buFont typeface="Play"/>
              <a:buNone/>
              <a:defRPr sz="60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s-PE" sz="5333">
                <a:latin typeface="+mn-lt"/>
              </a:rPr>
              <a:t>Equipar y acompañar al sujeto en formación.</a:t>
            </a:r>
            <a:endParaRPr lang="es-ES_tradnl" sz="5333" dirty="0">
              <a:latin typeface="+mn-lt"/>
            </a:endParaRPr>
          </a:p>
        </p:txBody>
      </p:sp>
      <p:sp>
        <p:nvSpPr>
          <p:cNvPr id="3" name="CuadroTexto 2">
            <a:extLst>
              <a:ext uri="{FF2B5EF4-FFF2-40B4-BE49-F238E27FC236}">
                <a16:creationId xmlns:a16="http://schemas.microsoft.com/office/drawing/2014/main" id="{C2D45663-57CF-C11A-1D53-D7F92BC23B73}"/>
              </a:ext>
            </a:extLst>
          </p:cNvPr>
          <p:cNvSpPr txBox="1"/>
          <p:nvPr/>
        </p:nvSpPr>
        <p:spPr>
          <a:xfrm>
            <a:off x="7286550" y="1844570"/>
            <a:ext cx="2938836" cy="830997"/>
          </a:xfrm>
          <a:prstGeom prst="rect">
            <a:avLst/>
          </a:prstGeom>
          <a:noFill/>
        </p:spPr>
        <p:txBody>
          <a:bodyPr wrap="square" rtlCol="0">
            <a:spAutoFit/>
          </a:bodyPr>
          <a:lstStyle/>
          <a:p>
            <a:r>
              <a:rPr lang="es-ES_tradnl" sz="4800" i="1" dirty="0"/>
              <a:t>N</a:t>
            </a:r>
          </a:p>
        </p:txBody>
      </p:sp>
      <p:sp>
        <p:nvSpPr>
          <p:cNvPr id="4" name="CuadroTexto 3">
            <a:extLst>
              <a:ext uri="{FF2B5EF4-FFF2-40B4-BE49-F238E27FC236}">
                <a16:creationId xmlns:a16="http://schemas.microsoft.com/office/drawing/2014/main" id="{393AD229-9B10-1114-B31E-98F822964350}"/>
              </a:ext>
            </a:extLst>
          </p:cNvPr>
          <p:cNvSpPr txBox="1"/>
          <p:nvPr/>
        </p:nvSpPr>
        <p:spPr>
          <a:xfrm>
            <a:off x="7780970" y="4149596"/>
            <a:ext cx="2938836" cy="1897892"/>
          </a:xfrm>
          <a:prstGeom prst="rect">
            <a:avLst/>
          </a:prstGeom>
          <a:noFill/>
        </p:spPr>
        <p:txBody>
          <a:bodyPr wrap="square" rtlCol="0">
            <a:spAutoFit/>
          </a:bodyPr>
          <a:lstStyle/>
          <a:p>
            <a:r>
              <a:rPr lang="es-ES_tradnl" sz="11733" i="1" dirty="0"/>
              <a:t>=</a:t>
            </a:r>
          </a:p>
        </p:txBody>
      </p:sp>
      <p:pic>
        <p:nvPicPr>
          <p:cNvPr id="5" name="Gráfico 4" descr="Confused person con relleno sólido">
            <a:extLst>
              <a:ext uri="{FF2B5EF4-FFF2-40B4-BE49-F238E27FC236}">
                <a16:creationId xmlns:a16="http://schemas.microsoft.com/office/drawing/2014/main" id="{7494F2A1-94AB-DC7D-68EE-14F83B6BE28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304090" y="2921985"/>
            <a:ext cx="4377447" cy="4377447"/>
          </a:xfrm>
          <a:prstGeom prst="rect">
            <a:avLst/>
          </a:prstGeom>
        </p:spPr>
      </p:pic>
      <p:pic>
        <p:nvPicPr>
          <p:cNvPr id="6" name="Gráfico 5" descr="Robot contorno">
            <a:extLst>
              <a:ext uri="{FF2B5EF4-FFF2-40B4-BE49-F238E27FC236}">
                <a16:creationId xmlns:a16="http://schemas.microsoft.com/office/drawing/2014/main" id="{B2C82300-6A64-3BE3-A40A-0783F9761EB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86745" y="2334232"/>
            <a:ext cx="1219200" cy="1219200"/>
          </a:xfrm>
          <a:prstGeom prst="rect">
            <a:avLst/>
          </a:prstGeom>
        </p:spPr>
      </p:pic>
      <p:sp>
        <p:nvSpPr>
          <p:cNvPr id="7" name="CuadroTexto 6">
            <a:extLst>
              <a:ext uri="{FF2B5EF4-FFF2-40B4-BE49-F238E27FC236}">
                <a16:creationId xmlns:a16="http://schemas.microsoft.com/office/drawing/2014/main" id="{3B8280C8-0B88-608F-3235-89C846944860}"/>
              </a:ext>
            </a:extLst>
          </p:cNvPr>
          <p:cNvSpPr txBox="1"/>
          <p:nvPr/>
        </p:nvSpPr>
        <p:spPr>
          <a:xfrm>
            <a:off x="3253446" y="7394521"/>
            <a:ext cx="2743315" cy="420564"/>
          </a:xfrm>
          <a:prstGeom prst="rect">
            <a:avLst/>
          </a:prstGeom>
          <a:noFill/>
        </p:spPr>
        <p:txBody>
          <a:bodyPr wrap="none" rtlCol="0">
            <a:spAutoFit/>
          </a:bodyPr>
          <a:lstStyle/>
          <a:p>
            <a:r>
              <a:rPr lang="es-ES_tradnl" sz="2133" i="1" dirty="0"/>
              <a:t>Estudiante con agencia</a:t>
            </a:r>
          </a:p>
        </p:txBody>
      </p:sp>
      <p:pic>
        <p:nvPicPr>
          <p:cNvPr id="8" name="Gráfico 7" descr="Hero Male con relleno sólido">
            <a:extLst>
              <a:ext uri="{FF2B5EF4-FFF2-40B4-BE49-F238E27FC236}">
                <a16:creationId xmlns:a16="http://schemas.microsoft.com/office/drawing/2014/main" id="{F6B7FEBF-ECE7-73EF-CD4E-33768315AA7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982739" y="3301321"/>
            <a:ext cx="4377447" cy="4377447"/>
          </a:xfrm>
          <a:prstGeom prst="rect">
            <a:avLst/>
          </a:prstGeom>
        </p:spPr>
      </p:pic>
      <p:sp>
        <p:nvSpPr>
          <p:cNvPr id="9" name="Título 8">
            <a:extLst>
              <a:ext uri="{FF2B5EF4-FFF2-40B4-BE49-F238E27FC236}">
                <a16:creationId xmlns:a16="http://schemas.microsoft.com/office/drawing/2014/main" id="{059CABBB-DDC6-920F-69BF-D3EE2627D806}"/>
              </a:ext>
            </a:extLst>
          </p:cNvPr>
          <p:cNvSpPr>
            <a:spLocks noGrp="1"/>
          </p:cNvSpPr>
          <p:nvPr>
            <p:ph type="title"/>
          </p:nvPr>
        </p:nvSpPr>
        <p:spPr/>
        <p:txBody>
          <a:bodyPr/>
          <a:lstStyle/>
          <a:p>
            <a:endParaRPr lang="es-ES_tradnl"/>
          </a:p>
        </p:txBody>
      </p:sp>
    </p:spTree>
    <p:extLst>
      <p:ext uri="{BB962C8B-B14F-4D97-AF65-F5344CB8AC3E}">
        <p14:creationId xmlns:p14="http://schemas.microsoft.com/office/powerpoint/2010/main" val="1666006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CBFDF5-D82A-4FBE-AC3E-B542009BADB9}"/>
              </a:ext>
            </a:extLst>
          </p:cNvPr>
          <p:cNvSpPr>
            <a:spLocks noGrp="1"/>
          </p:cNvSpPr>
          <p:nvPr>
            <p:ph type="title"/>
          </p:nvPr>
        </p:nvSpPr>
        <p:spPr>
          <a:xfrm>
            <a:off x="889000" y="3733800"/>
            <a:ext cx="13696000" cy="1052800"/>
          </a:xfrm>
        </p:spPr>
        <p:txBody>
          <a:bodyPr>
            <a:normAutofit fontScale="90000"/>
          </a:bodyPr>
          <a:lstStyle/>
          <a:p>
            <a:pPr algn="ctr"/>
            <a:r>
              <a:rPr lang="es-ES_tradnl" sz="10667" dirty="0">
                <a:solidFill>
                  <a:schemeClr val="accent6">
                    <a:lumMod val="75000"/>
                  </a:schemeClr>
                </a:solidFill>
              </a:rPr>
              <a:t>¿Crees que la IA va a reemplazar al docente?</a:t>
            </a:r>
          </a:p>
        </p:txBody>
      </p:sp>
    </p:spTree>
    <p:extLst>
      <p:ext uri="{BB962C8B-B14F-4D97-AF65-F5344CB8AC3E}">
        <p14:creationId xmlns:p14="http://schemas.microsoft.com/office/powerpoint/2010/main" val="522568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4">
            <a:extLst>
              <a:ext uri="{FF2B5EF4-FFF2-40B4-BE49-F238E27FC236}">
                <a16:creationId xmlns:a16="http://schemas.microsoft.com/office/drawing/2014/main" id="{80D1F754-68BA-7FDA-318F-23E34A142C8C}"/>
              </a:ext>
            </a:extLst>
          </p:cNvPr>
          <p:cNvPicPr>
            <a:picLocks noChangeAspect="1"/>
          </p:cNvPicPr>
          <p:nvPr/>
        </p:nvPicPr>
        <p:blipFill>
          <a:blip r:embed="rId3"/>
          <a:stretch>
            <a:fillRect/>
          </a:stretch>
        </p:blipFill>
        <p:spPr>
          <a:xfrm>
            <a:off x="1612900" y="435090"/>
            <a:ext cx="13030200" cy="827381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784281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70E14D-E112-3EBB-4D63-369F70826BB9}"/>
            </a:ext>
          </a:extLst>
        </p:cNvPr>
        <p:cNvGrpSpPr/>
        <p:nvPr/>
      </p:nvGrpSpPr>
      <p:grpSpPr>
        <a:xfrm>
          <a:off x="0" y="0"/>
          <a:ext cx="0" cy="0"/>
          <a:chOff x="0" y="0"/>
          <a:chExt cx="0" cy="0"/>
        </a:xfrm>
      </p:grpSpPr>
      <p:sp>
        <p:nvSpPr>
          <p:cNvPr id="10" name="CuadroTexto 9">
            <a:extLst>
              <a:ext uri="{FF2B5EF4-FFF2-40B4-BE49-F238E27FC236}">
                <a16:creationId xmlns:a16="http://schemas.microsoft.com/office/drawing/2014/main" id="{5A75E79F-F132-439C-54FA-4385ACBEB220}"/>
              </a:ext>
            </a:extLst>
          </p:cNvPr>
          <p:cNvSpPr txBox="1"/>
          <p:nvPr/>
        </p:nvSpPr>
        <p:spPr>
          <a:xfrm>
            <a:off x="630410" y="5786399"/>
            <a:ext cx="3255123" cy="967701"/>
          </a:xfrm>
          <a:prstGeom prst="rect">
            <a:avLst/>
          </a:prstGeom>
          <a:noFill/>
        </p:spPr>
        <p:txBody>
          <a:bodyPr wrap="square">
            <a:spAutoFit/>
          </a:bodyPr>
          <a:lstStyle/>
          <a:p>
            <a:pPr algn="ctr"/>
            <a:r>
              <a:rPr lang="es-ES_tradnl" sz="2844" b="1" noProof="1">
                <a:latin typeface="+mj-lt"/>
              </a:rPr>
              <a:t>¿Cuál es tu relación con la IA? </a:t>
            </a:r>
            <a:endParaRPr lang="es-PE" sz="2844" dirty="0"/>
          </a:p>
        </p:txBody>
      </p:sp>
      <p:sp>
        <p:nvSpPr>
          <p:cNvPr id="12" name="CuadroTexto 11">
            <a:extLst>
              <a:ext uri="{FF2B5EF4-FFF2-40B4-BE49-F238E27FC236}">
                <a16:creationId xmlns:a16="http://schemas.microsoft.com/office/drawing/2014/main" id="{5468A342-F1DF-A470-BE76-1C1533E1C1E5}"/>
              </a:ext>
            </a:extLst>
          </p:cNvPr>
          <p:cNvSpPr txBox="1"/>
          <p:nvPr/>
        </p:nvSpPr>
        <p:spPr>
          <a:xfrm>
            <a:off x="1727200" y="7567778"/>
            <a:ext cx="3822804" cy="530017"/>
          </a:xfrm>
          <a:prstGeom prst="rect">
            <a:avLst/>
          </a:prstGeom>
          <a:noFill/>
        </p:spPr>
        <p:txBody>
          <a:bodyPr wrap="square">
            <a:spAutoFit/>
          </a:bodyPr>
          <a:lstStyle/>
          <a:p>
            <a:pPr algn="ctr"/>
            <a:r>
              <a:rPr lang="es-ES_tradnl" sz="2844" b="1" noProof="1">
                <a:latin typeface="+mj-lt"/>
              </a:rPr>
              <a:t>¿Qué es la IA para ti?</a:t>
            </a:r>
          </a:p>
        </p:txBody>
      </p:sp>
      <p:sp>
        <p:nvSpPr>
          <p:cNvPr id="14" name="CuadroTexto 13">
            <a:extLst>
              <a:ext uri="{FF2B5EF4-FFF2-40B4-BE49-F238E27FC236}">
                <a16:creationId xmlns:a16="http://schemas.microsoft.com/office/drawing/2014/main" id="{93654F74-2DAA-98A7-2B7C-3726B2349A97}"/>
              </a:ext>
            </a:extLst>
          </p:cNvPr>
          <p:cNvSpPr txBox="1"/>
          <p:nvPr/>
        </p:nvSpPr>
        <p:spPr>
          <a:xfrm>
            <a:off x="473419" y="3166615"/>
            <a:ext cx="3569104" cy="1405385"/>
          </a:xfrm>
          <a:prstGeom prst="rect">
            <a:avLst/>
          </a:prstGeom>
          <a:noFill/>
        </p:spPr>
        <p:txBody>
          <a:bodyPr wrap="square">
            <a:spAutoFit/>
          </a:bodyPr>
          <a:lstStyle/>
          <a:p>
            <a:pPr algn="ctr"/>
            <a:r>
              <a:rPr lang="es-ES_tradnl" sz="2844" b="1" noProof="1">
                <a:latin typeface="+mj-lt"/>
              </a:rPr>
              <a:t>¿Qué ha cambiado el uso de la IA en tu forma de “crear"? </a:t>
            </a:r>
            <a:endParaRPr lang="es-PE" sz="2844" dirty="0"/>
          </a:p>
        </p:txBody>
      </p:sp>
      <p:sp>
        <p:nvSpPr>
          <p:cNvPr id="15" name="CuadroTexto 14">
            <a:extLst>
              <a:ext uri="{FF2B5EF4-FFF2-40B4-BE49-F238E27FC236}">
                <a16:creationId xmlns:a16="http://schemas.microsoft.com/office/drawing/2014/main" id="{B3C078D0-449E-A876-E4AF-5F06ACFCC18D}"/>
              </a:ext>
            </a:extLst>
          </p:cNvPr>
          <p:cNvSpPr txBox="1"/>
          <p:nvPr/>
        </p:nvSpPr>
        <p:spPr>
          <a:xfrm>
            <a:off x="6191034" y="368638"/>
            <a:ext cx="3873931" cy="967701"/>
          </a:xfrm>
          <a:prstGeom prst="rect">
            <a:avLst/>
          </a:prstGeom>
          <a:noFill/>
        </p:spPr>
        <p:txBody>
          <a:bodyPr wrap="square">
            <a:spAutoFit/>
          </a:bodyPr>
          <a:lstStyle/>
          <a:p>
            <a:pPr algn="ctr"/>
            <a:r>
              <a:rPr lang="es-ES_tradnl" sz="2844" b="1" noProof="1">
                <a:latin typeface="+mj-lt"/>
              </a:rPr>
              <a:t>¿La IA ha modificado tu forma de “enseñar"? </a:t>
            </a:r>
            <a:endParaRPr lang="es-PE" sz="2844" dirty="0"/>
          </a:p>
        </p:txBody>
      </p:sp>
      <p:sp>
        <p:nvSpPr>
          <p:cNvPr id="17" name="CuadroTexto 16">
            <a:extLst>
              <a:ext uri="{FF2B5EF4-FFF2-40B4-BE49-F238E27FC236}">
                <a16:creationId xmlns:a16="http://schemas.microsoft.com/office/drawing/2014/main" id="{A419627A-9F69-CEEE-7655-72913194F79F}"/>
              </a:ext>
            </a:extLst>
          </p:cNvPr>
          <p:cNvSpPr txBox="1"/>
          <p:nvPr/>
        </p:nvSpPr>
        <p:spPr>
          <a:xfrm>
            <a:off x="11627891" y="3650465"/>
            <a:ext cx="4195308" cy="1843069"/>
          </a:xfrm>
          <a:prstGeom prst="rect">
            <a:avLst/>
          </a:prstGeom>
          <a:noFill/>
        </p:spPr>
        <p:txBody>
          <a:bodyPr wrap="square">
            <a:spAutoFit/>
          </a:bodyPr>
          <a:lstStyle/>
          <a:p>
            <a:pPr algn="ctr"/>
            <a:r>
              <a:rPr lang="es-ES_tradnl" sz="2844" b="1" noProof="1">
                <a:latin typeface="+mj-lt"/>
              </a:rPr>
              <a:t>¿Qué brechas de aprendizaje se han reducido y cuales se han amplificado ? </a:t>
            </a:r>
            <a:endParaRPr lang="es-PE" sz="2844" dirty="0"/>
          </a:p>
        </p:txBody>
      </p:sp>
      <p:sp>
        <p:nvSpPr>
          <p:cNvPr id="18" name="CuadroTexto 17">
            <a:extLst>
              <a:ext uri="{FF2B5EF4-FFF2-40B4-BE49-F238E27FC236}">
                <a16:creationId xmlns:a16="http://schemas.microsoft.com/office/drawing/2014/main" id="{2BF8372B-37B3-745C-81E6-0EB7D77B0F4D}"/>
              </a:ext>
            </a:extLst>
          </p:cNvPr>
          <p:cNvSpPr txBox="1"/>
          <p:nvPr/>
        </p:nvSpPr>
        <p:spPr>
          <a:xfrm>
            <a:off x="1210249" y="762059"/>
            <a:ext cx="3822804" cy="967701"/>
          </a:xfrm>
          <a:prstGeom prst="rect">
            <a:avLst/>
          </a:prstGeom>
          <a:noFill/>
        </p:spPr>
        <p:txBody>
          <a:bodyPr wrap="square">
            <a:spAutoFit/>
          </a:bodyPr>
          <a:lstStyle/>
          <a:p>
            <a:pPr algn="ctr"/>
            <a:r>
              <a:rPr lang="es-ES_tradnl" sz="2844" b="1" noProof="1">
                <a:latin typeface="+mj-lt"/>
              </a:rPr>
              <a:t>¿Cómo la IA potencia tu rol docente? </a:t>
            </a:r>
            <a:endParaRPr lang="es-PE" sz="2844" dirty="0"/>
          </a:p>
        </p:txBody>
      </p:sp>
      <p:sp>
        <p:nvSpPr>
          <p:cNvPr id="19" name="CuadroTexto 18">
            <a:extLst>
              <a:ext uri="{FF2B5EF4-FFF2-40B4-BE49-F238E27FC236}">
                <a16:creationId xmlns:a16="http://schemas.microsoft.com/office/drawing/2014/main" id="{79BE05ED-2416-B8D1-1B55-DE6420CEDD84}"/>
              </a:ext>
            </a:extLst>
          </p:cNvPr>
          <p:cNvSpPr txBox="1"/>
          <p:nvPr/>
        </p:nvSpPr>
        <p:spPr>
          <a:xfrm>
            <a:off x="11405119" y="1416767"/>
            <a:ext cx="4195308" cy="1405385"/>
          </a:xfrm>
          <a:prstGeom prst="rect">
            <a:avLst/>
          </a:prstGeom>
          <a:noFill/>
        </p:spPr>
        <p:txBody>
          <a:bodyPr wrap="square">
            <a:spAutoFit/>
          </a:bodyPr>
          <a:lstStyle/>
          <a:p>
            <a:pPr algn="ctr"/>
            <a:r>
              <a:rPr lang="es-ES_tradnl" sz="2844" b="1" noProof="1">
                <a:latin typeface="+mj-lt"/>
              </a:rPr>
              <a:t>¿Cómo la IA puede  potenciar el rol del estudiante? </a:t>
            </a:r>
            <a:endParaRPr lang="es-PE" sz="2844" dirty="0"/>
          </a:p>
        </p:txBody>
      </p:sp>
      <p:sp>
        <p:nvSpPr>
          <p:cNvPr id="20" name="CuadroTexto 19">
            <a:extLst>
              <a:ext uri="{FF2B5EF4-FFF2-40B4-BE49-F238E27FC236}">
                <a16:creationId xmlns:a16="http://schemas.microsoft.com/office/drawing/2014/main" id="{EA02FE12-69CE-D4A3-E5A6-F17D5372EF36}"/>
              </a:ext>
            </a:extLst>
          </p:cNvPr>
          <p:cNvSpPr txBox="1"/>
          <p:nvPr/>
        </p:nvSpPr>
        <p:spPr>
          <a:xfrm>
            <a:off x="11189768" y="6295586"/>
            <a:ext cx="4651163" cy="1405385"/>
          </a:xfrm>
          <a:prstGeom prst="rect">
            <a:avLst/>
          </a:prstGeom>
          <a:noFill/>
        </p:spPr>
        <p:txBody>
          <a:bodyPr wrap="square">
            <a:spAutoFit/>
          </a:bodyPr>
          <a:lstStyle/>
          <a:p>
            <a:pPr algn="ctr"/>
            <a:r>
              <a:rPr lang="es-ES_tradnl" sz="2844" b="1" noProof="1">
                <a:latin typeface="+mj-lt"/>
              </a:rPr>
              <a:t>¿En qué sentido la IA puede ser una palanca para la innovación educativa? </a:t>
            </a:r>
            <a:endParaRPr lang="es-PE" sz="2844" dirty="0"/>
          </a:p>
        </p:txBody>
      </p:sp>
      <p:pic>
        <p:nvPicPr>
          <p:cNvPr id="2" name="Picture 2" descr="aplicaciones archivos - Megaprofe">
            <a:extLst>
              <a:ext uri="{FF2B5EF4-FFF2-40B4-BE49-F238E27FC236}">
                <a16:creationId xmlns:a16="http://schemas.microsoft.com/office/drawing/2014/main" id="{5922E918-EB6E-B4D0-9920-6B1AF32383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382749" y="1853109"/>
            <a:ext cx="6904916" cy="6206105"/>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C1C5E92F-BE9A-7C62-3ABF-43A8B159F1AD}"/>
              </a:ext>
            </a:extLst>
          </p:cNvPr>
          <p:cNvSpPr txBox="1"/>
          <p:nvPr/>
        </p:nvSpPr>
        <p:spPr>
          <a:xfrm>
            <a:off x="5907684" y="8373755"/>
            <a:ext cx="8833556" cy="297454"/>
          </a:xfrm>
          <a:prstGeom prst="rect">
            <a:avLst/>
          </a:prstGeom>
          <a:noFill/>
        </p:spPr>
        <p:txBody>
          <a:bodyPr wrap="square">
            <a:spAutoFit/>
          </a:bodyPr>
          <a:lstStyle/>
          <a:p>
            <a:r>
              <a:rPr lang="es-PE" sz="1333" dirty="0">
                <a:solidFill>
                  <a:schemeClr val="tx1">
                    <a:lumMod val="65000"/>
                  </a:schemeClr>
                </a:solidFill>
              </a:rPr>
              <a:t>Fuente: https://share.google/57UVYgVufcIqRXSJu</a:t>
            </a:r>
          </a:p>
        </p:txBody>
      </p:sp>
    </p:spTree>
    <p:extLst>
      <p:ext uri="{BB962C8B-B14F-4D97-AF65-F5344CB8AC3E}">
        <p14:creationId xmlns:p14="http://schemas.microsoft.com/office/powerpoint/2010/main" val="26497257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13">
          <a:extLst>
            <a:ext uri="{FF2B5EF4-FFF2-40B4-BE49-F238E27FC236}">
              <a16:creationId xmlns:a16="http://schemas.microsoft.com/office/drawing/2014/main" id="{A3069561-8784-4AAE-C735-C49566C51117}"/>
            </a:ext>
          </a:extLst>
        </p:cNvPr>
        <p:cNvGrpSpPr/>
        <p:nvPr/>
      </p:nvGrpSpPr>
      <p:grpSpPr>
        <a:xfrm>
          <a:off x="0" y="0"/>
          <a:ext cx="0" cy="0"/>
          <a:chOff x="0" y="0"/>
          <a:chExt cx="0" cy="0"/>
        </a:xfrm>
      </p:grpSpPr>
      <p:sp>
        <p:nvSpPr>
          <p:cNvPr id="114" name="Google Shape;114;g3f610fd2bfb_0_15">
            <a:extLst>
              <a:ext uri="{FF2B5EF4-FFF2-40B4-BE49-F238E27FC236}">
                <a16:creationId xmlns:a16="http://schemas.microsoft.com/office/drawing/2014/main" id="{1679DB2B-B553-6886-EB50-D65551FB7F5C}"/>
              </a:ext>
            </a:extLst>
          </p:cNvPr>
          <p:cNvSpPr txBox="1">
            <a:spLocks noGrp="1"/>
          </p:cNvSpPr>
          <p:nvPr>
            <p:ph type="ctrTitle"/>
          </p:nvPr>
        </p:nvSpPr>
        <p:spPr>
          <a:xfrm>
            <a:off x="2032000" y="1496484"/>
            <a:ext cx="12192000" cy="3183600"/>
          </a:xfrm>
          <a:prstGeom prst="rect">
            <a:avLst/>
          </a:prstGeom>
        </p:spPr>
        <p:txBody>
          <a:bodyPr spcFirstLastPara="1" vert="horz" wrap="square" lIns="121900" tIns="60933" rIns="121900" bIns="60933" rtlCol="0" anchor="b" anchorCtr="0">
            <a:normAutofit/>
          </a:bodyPr>
          <a:lstStyle/>
          <a:p>
            <a:pPr>
              <a:spcBef>
                <a:spcPts val="0"/>
              </a:spcBef>
            </a:pPr>
            <a:endParaRPr/>
          </a:p>
        </p:txBody>
      </p:sp>
      <p:sp>
        <p:nvSpPr>
          <p:cNvPr id="115" name="Google Shape;115;g3f610fd2bfb_0_15">
            <a:extLst>
              <a:ext uri="{FF2B5EF4-FFF2-40B4-BE49-F238E27FC236}">
                <a16:creationId xmlns:a16="http://schemas.microsoft.com/office/drawing/2014/main" id="{245F4C6A-D33E-950B-EB09-D69E96F131CF}"/>
              </a:ext>
            </a:extLst>
          </p:cNvPr>
          <p:cNvSpPr txBox="1">
            <a:spLocks noGrp="1"/>
          </p:cNvSpPr>
          <p:nvPr>
            <p:ph type="subTitle" idx="1"/>
          </p:nvPr>
        </p:nvSpPr>
        <p:spPr>
          <a:xfrm>
            <a:off x="2032000" y="4802717"/>
            <a:ext cx="12192000" cy="2207600"/>
          </a:xfrm>
          <a:prstGeom prst="rect">
            <a:avLst/>
          </a:prstGeom>
        </p:spPr>
        <p:txBody>
          <a:bodyPr spcFirstLastPara="1" vert="horz" wrap="square" lIns="121900" tIns="60933" rIns="121900" bIns="60933" rtlCol="0" anchor="t" anchorCtr="0">
            <a:normAutofit/>
          </a:bodyPr>
          <a:lstStyle/>
          <a:p>
            <a:pPr>
              <a:spcBef>
                <a:spcPts val="1333"/>
              </a:spcBef>
            </a:pPr>
            <a:endParaRPr/>
          </a:p>
        </p:txBody>
      </p:sp>
      <p:pic>
        <p:nvPicPr>
          <p:cNvPr id="3" name="Picture 2">
            <a:extLst>
              <a:ext uri="{FF2B5EF4-FFF2-40B4-BE49-F238E27FC236}">
                <a16:creationId xmlns:a16="http://schemas.microsoft.com/office/drawing/2014/main" id="{90B5FC52-0893-7406-13E0-07FA073462C7}"/>
              </a:ext>
            </a:extLst>
          </p:cNvPr>
          <p:cNvPicPr>
            <a:picLocks noChangeAspect="1"/>
          </p:cNvPicPr>
          <p:nvPr/>
        </p:nvPicPr>
        <p:blipFill>
          <a:blip r:embed="rId3">
            <a:duotone>
              <a:schemeClr val="accent4">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Lst>
          </a:blip>
          <a:srcRect r="2070" b="4769"/>
          <a:stretch>
            <a:fillRect/>
          </a:stretch>
        </p:blipFill>
        <p:spPr>
          <a:xfrm>
            <a:off x="203200" y="168715"/>
            <a:ext cx="16235159" cy="8806569"/>
          </a:xfrm>
          <a:prstGeom prst="rect">
            <a:avLst/>
          </a:prstGeom>
        </p:spPr>
      </p:pic>
    </p:spTree>
    <p:extLst>
      <p:ext uri="{BB962C8B-B14F-4D97-AF65-F5344CB8AC3E}">
        <p14:creationId xmlns:p14="http://schemas.microsoft.com/office/powerpoint/2010/main" val="37354360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226;p22">
            <a:extLst>
              <a:ext uri="{FF2B5EF4-FFF2-40B4-BE49-F238E27FC236}">
                <a16:creationId xmlns:a16="http://schemas.microsoft.com/office/drawing/2014/main" id="{020B207E-8012-26DD-56C3-24696A5946AF}"/>
              </a:ext>
            </a:extLst>
          </p:cNvPr>
          <p:cNvSpPr txBox="1"/>
          <p:nvPr/>
        </p:nvSpPr>
        <p:spPr>
          <a:xfrm>
            <a:off x="706788" y="606879"/>
            <a:ext cx="11216640" cy="613566"/>
          </a:xfrm>
          <a:prstGeom prst="rect">
            <a:avLst/>
          </a:prstGeom>
          <a:noFill/>
          <a:ln>
            <a:noFill/>
          </a:ln>
        </p:spPr>
        <p:txBody>
          <a:bodyPr spcFirstLastPara="1" wrap="square" lIns="0" tIns="0" rIns="0" bIns="0" anchor="t" anchorCtr="0">
            <a:spAutoFit/>
          </a:bodyPr>
          <a:lstStyle/>
          <a:p>
            <a:pPr>
              <a:lnSpc>
                <a:spcPct val="115000"/>
              </a:lnSpc>
            </a:pPr>
            <a:r>
              <a:rPr lang="es-ES_tradnl" sz="3467" b="1" noProof="0" dirty="0">
                <a:ea typeface="Georgia"/>
                <a:cs typeface="Georgia"/>
                <a:sym typeface="Georgia"/>
              </a:rPr>
              <a:t>¿Para qué educamos?</a:t>
            </a:r>
            <a:endParaRPr lang="es-ES_tradnl" sz="2400" noProof="0" dirty="0"/>
          </a:p>
        </p:txBody>
      </p:sp>
      <p:sp>
        <p:nvSpPr>
          <p:cNvPr id="4" name="Google Shape;227;p22">
            <a:extLst>
              <a:ext uri="{FF2B5EF4-FFF2-40B4-BE49-F238E27FC236}">
                <a16:creationId xmlns:a16="http://schemas.microsoft.com/office/drawing/2014/main" id="{70173021-8726-5A76-C964-E07723F9A6DB}"/>
              </a:ext>
            </a:extLst>
          </p:cNvPr>
          <p:cNvSpPr txBox="1"/>
          <p:nvPr/>
        </p:nvSpPr>
        <p:spPr>
          <a:xfrm>
            <a:off x="823550" y="1275064"/>
            <a:ext cx="13248050" cy="566309"/>
          </a:xfrm>
          <a:prstGeom prst="rect">
            <a:avLst/>
          </a:prstGeom>
          <a:noFill/>
          <a:ln>
            <a:noFill/>
          </a:ln>
        </p:spPr>
        <p:txBody>
          <a:bodyPr spcFirstLastPara="1" wrap="square" lIns="0" tIns="0" rIns="0" bIns="0" anchor="t" anchorCtr="0">
            <a:spAutoFit/>
          </a:bodyPr>
          <a:lstStyle/>
          <a:p>
            <a:pPr>
              <a:lnSpc>
                <a:spcPct val="115000"/>
              </a:lnSpc>
            </a:pPr>
            <a:r>
              <a:rPr lang="es-ES_tradnl" sz="3200" i="1" noProof="0" dirty="0">
                <a:ea typeface="Calibri"/>
                <a:cs typeface="Calibri"/>
                <a:sym typeface="Calibri"/>
              </a:rPr>
              <a:t>Fadel (2026) nos propone que el sentido último de la educación es la sabiduría.</a:t>
            </a:r>
            <a:endParaRPr lang="es-ES_tradnl" sz="4400" noProof="0" dirty="0"/>
          </a:p>
        </p:txBody>
      </p:sp>
      <p:pic>
        <p:nvPicPr>
          <p:cNvPr id="5" name="Picture 2">
            <a:extLst>
              <a:ext uri="{FF2B5EF4-FFF2-40B4-BE49-F238E27FC236}">
                <a16:creationId xmlns:a16="http://schemas.microsoft.com/office/drawing/2014/main" id="{5F803C92-BC87-7666-77B1-71BCC21E66CC}"/>
              </a:ext>
            </a:extLst>
          </p:cNvPr>
          <p:cNvPicPr>
            <a:picLocks noChangeAspect="1"/>
          </p:cNvPicPr>
          <p:nvPr/>
        </p:nvPicPr>
        <p:blipFill>
          <a:blip r:embed="rId2"/>
          <a:stretch>
            <a:fillRect/>
          </a:stretch>
        </p:blipFill>
        <p:spPr>
          <a:xfrm>
            <a:off x="743211" y="2476464"/>
            <a:ext cx="4111173" cy="5753136"/>
          </a:xfrm>
          <a:prstGeom prst="rect">
            <a:avLst/>
          </a:prstGeom>
        </p:spPr>
      </p:pic>
      <p:pic>
        <p:nvPicPr>
          <p:cNvPr id="6" name="Picture 4">
            <a:extLst>
              <a:ext uri="{FF2B5EF4-FFF2-40B4-BE49-F238E27FC236}">
                <a16:creationId xmlns:a16="http://schemas.microsoft.com/office/drawing/2014/main" id="{7A740AD0-028E-2B31-15DA-4A48B4CEFE9D}"/>
              </a:ext>
            </a:extLst>
          </p:cNvPr>
          <p:cNvPicPr>
            <a:picLocks noChangeAspect="1"/>
          </p:cNvPicPr>
          <p:nvPr/>
        </p:nvPicPr>
        <p:blipFill>
          <a:blip r:embed="rId3"/>
          <a:stretch>
            <a:fillRect/>
          </a:stretch>
        </p:blipFill>
        <p:spPr>
          <a:xfrm>
            <a:off x="584200" y="2476464"/>
            <a:ext cx="16301835" cy="6381087"/>
          </a:xfrm>
          <a:prstGeom prst="rect">
            <a:avLst/>
          </a:prstGeom>
        </p:spPr>
      </p:pic>
    </p:spTree>
    <p:extLst>
      <p:ext uri="{BB962C8B-B14F-4D97-AF65-F5344CB8AC3E}">
        <p14:creationId xmlns:p14="http://schemas.microsoft.com/office/powerpoint/2010/main" val="2809453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47621A-44CC-699E-EB39-4AC92416E329}"/>
              </a:ext>
            </a:extLst>
          </p:cNvPr>
          <p:cNvSpPr>
            <a:spLocks noGrp="1"/>
          </p:cNvSpPr>
          <p:nvPr>
            <p:ph type="title"/>
          </p:nvPr>
        </p:nvSpPr>
        <p:spPr/>
        <p:txBody>
          <a:bodyPr/>
          <a:lstStyle/>
          <a:p>
            <a:endParaRPr lang="es-ES_tradnl"/>
          </a:p>
        </p:txBody>
      </p:sp>
      <p:pic>
        <p:nvPicPr>
          <p:cNvPr id="4" name="Picture 3">
            <a:extLst>
              <a:ext uri="{FF2B5EF4-FFF2-40B4-BE49-F238E27FC236}">
                <a16:creationId xmlns:a16="http://schemas.microsoft.com/office/drawing/2014/main" id="{03D7CF10-05FF-86CA-1D56-1FEC1B3403F4}"/>
              </a:ext>
            </a:extLst>
          </p:cNvPr>
          <p:cNvPicPr>
            <a:picLocks noChangeAspect="1"/>
          </p:cNvPicPr>
          <p:nvPr/>
        </p:nvPicPr>
        <p:blipFill>
          <a:blip r:embed="rId2"/>
          <a:stretch>
            <a:fillRect/>
          </a:stretch>
        </p:blipFill>
        <p:spPr>
          <a:xfrm>
            <a:off x="334682" y="89787"/>
            <a:ext cx="15921318" cy="8232332"/>
          </a:xfrm>
          <a:prstGeom prst="rect">
            <a:avLst/>
          </a:prstGeom>
        </p:spPr>
      </p:pic>
      <p:sp>
        <p:nvSpPr>
          <p:cNvPr id="5" name="TextBox 4">
            <a:extLst>
              <a:ext uri="{FF2B5EF4-FFF2-40B4-BE49-F238E27FC236}">
                <a16:creationId xmlns:a16="http://schemas.microsoft.com/office/drawing/2014/main" id="{1A63A615-5466-055E-8A3B-F27CFDE23AC2}"/>
              </a:ext>
            </a:extLst>
          </p:cNvPr>
          <p:cNvSpPr txBox="1"/>
          <p:nvPr/>
        </p:nvSpPr>
        <p:spPr>
          <a:xfrm>
            <a:off x="-406400" y="8433431"/>
            <a:ext cx="13580533" cy="365934"/>
          </a:xfrm>
          <a:prstGeom prst="rect">
            <a:avLst/>
          </a:prstGeom>
          <a:noFill/>
        </p:spPr>
        <p:txBody>
          <a:bodyPr wrap="square">
            <a:spAutoFit/>
          </a:bodyPr>
          <a:lstStyle/>
          <a:p>
            <a:pPr algn="r"/>
            <a:r>
              <a:rPr lang="es-ES_tradnl" sz="1778" i="1" dirty="0" err="1">
                <a:ea typeface="Times New Roman" panose="02020603050405020304" pitchFamily="18" charset="0"/>
              </a:rPr>
              <a:t>NotebookLM</a:t>
            </a:r>
            <a:r>
              <a:rPr lang="es-ES_tradnl" sz="1778" i="1" dirty="0">
                <a:ea typeface="Times New Roman" panose="02020603050405020304" pitchFamily="18" charset="0"/>
              </a:rPr>
              <a:t>. (2026). La sabiduría como fin de la educación en la era de la IA [Imagen generada con inteligencia artificial]. Archivo personal</a:t>
            </a:r>
            <a:endParaRPr lang="es-ES_tradnl" sz="1778" i="1" dirty="0"/>
          </a:p>
        </p:txBody>
      </p:sp>
    </p:spTree>
    <p:extLst>
      <p:ext uri="{BB962C8B-B14F-4D97-AF65-F5344CB8AC3E}">
        <p14:creationId xmlns:p14="http://schemas.microsoft.com/office/powerpoint/2010/main" val="41502592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5">
          <a:extLst>
            <a:ext uri="{FF2B5EF4-FFF2-40B4-BE49-F238E27FC236}">
              <a16:creationId xmlns:a16="http://schemas.microsoft.com/office/drawing/2014/main" id="{6CF4D7A7-B0D6-EAEB-3F60-B583543ACF8C}"/>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E828687F-E985-0073-FD85-BBD6587CA046}"/>
              </a:ext>
            </a:extLst>
          </p:cNvPr>
          <p:cNvSpPr txBox="1"/>
          <p:nvPr/>
        </p:nvSpPr>
        <p:spPr>
          <a:xfrm>
            <a:off x="-1244600" y="8769680"/>
            <a:ext cx="13580533" cy="365806"/>
          </a:xfrm>
          <a:prstGeom prst="rect">
            <a:avLst/>
          </a:prstGeom>
          <a:noFill/>
        </p:spPr>
        <p:txBody>
          <a:bodyPr wrap="square">
            <a:spAutoFit/>
          </a:bodyPr>
          <a:lstStyle/>
          <a:p>
            <a:pPr algn="r"/>
            <a:r>
              <a:rPr lang="es-ES_tradnl" sz="1777" i="1" dirty="0" err="1">
                <a:ea typeface="Times New Roman" panose="02020603050405020304" pitchFamily="18" charset="0"/>
              </a:rPr>
              <a:t>OpenIA</a:t>
            </a:r>
            <a:r>
              <a:rPr lang="es-ES_tradnl" sz="1777" i="1" dirty="0">
                <a:ea typeface="Times New Roman" panose="02020603050405020304" pitchFamily="18" charset="0"/>
              </a:rPr>
              <a:t> </a:t>
            </a:r>
            <a:r>
              <a:rPr lang="es-ES_tradnl" sz="1777" i="1" dirty="0" err="1">
                <a:ea typeface="Times New Roman" panose="02020603050405020304" pitchFamily="18" charset="0"/>
              </a:rPr>
              <a:t>ChatGPT</a:t>
            </a:r>
            <a:r>
              <a:rPr lang="es-ES_tradnl" sz="1777" i="1" dirty="0">
                <a:ea typeface="Times New Roman" panose="02020603050405020304" pitchFamily="18" charset="0"/>
              </a:rPr>
              <a:t>. (2026). Cuadrantes para rediseñar la enseñanza en la era de la IA]. Archivo personal</a:t>
            </a:r>
            <a:endParaRPr lang="es-ES_tradnl" sz="1777" i="1" dirty="0"/>
          </a:p>
        </p:txBody>
      </p:sp>
      <p:sp>
        <p:nvSpPr>
          <p:cNvPr id="6" name="TextBox 11">
            <a:extLst>
              <a:ext uri="{FF2B5EF4-FFF2-40B4-BE49-F238E27FC236}">
                <a16:creationId xmlns:a16="http://schemas.microsoft.com/office/drawing/2014/main" id="{307CF7C1-793D-FACB-6251-85E91BE4E86A}"/>
              </a:ext>
            </a:extLst>
          </p:cNvPr>
          <p:cNvSpPr txBox="1"/>
          <p:nvPr/>
        </p:nvSpPr>
        <p:spPr>
          <a:xfrm>
            <a:off x="12210939" y="381000"/>
            <a:ext cx="3082535" cy="1221168"/>
          </a:xfrm>
          <a:prstGeom prst="rect">
            <a:avLst/>
          </a:prstGeom>
          <a:noFill/>
        </p:spPr>
        <p:txBody>
          <a:bodyPr wrap="square">
            <a:spAutoFit/>
          </a:bodyPr>
          <a:lstStyle/>
          <a:p>
            <a:r>
              <a:rPr lang="es-ES_tradnl" sz="1467" b="1" dirty="0">
                <a:latin typeface="Google Sans Text"/>
              </a:rPr>
              <a:t>Andreason et al (2025).</a:t>
            </a:r>
          </a:p>
          <a:p>
            <a:r>
              <a:rPr lang="es-ES_tradnl" sz="1467" dirty="0">
                <a:latin typeface="Google Sans Text"/>
              </a:rPr>
              <a:t> </a:t>
            </a:r>
            <a:r>
              <a:rPr lang="es-ES_tradnl" sz="1467" i="1" dirty="0" err="1">
                <a:latin typeface="Google Sans Text"/>
              </a:rPr>
              <a:t>Which</a:t>
            </a:r>
            <a:r>
              <a:rPr lang="es-ES_tradnl" sz="1467" i="1" dirty="0">
                <a:latin typeface="Google Sans Text"/>
              </a:rPr>
              <a:t> </a:t>
            </a:r>
            <a:r>
              <a:rPr lang="es-ES_tradnl" sz="1467" i="1" dirty="0" err="1">
                <a:latin typeface="Google Sans Text"/>
              </a:rPr>
              <a:t>Skills</a:t>
            </a:r>
            <a:r>
              <a:rPr lang="es-ES_tradnl" sz="1467" i="1" dirty="0">
                <a:latin typeface="Google Sans Text"/>
              </a:rPr>
              <a:t> Matter Now? A Data-</a:t>
            </a:r>
            <a:r>
              <a:rPr lang="es-ES_tradnl" sz="1467" i="1" dirty="0" err="1">
                <a:latin typeface="Google Sans Text"/>
              </a:rPr>
              <a:t>Driven</a:t>
            </a:r>
            <a:r>
              <a:rPr lang="es-ES_tradnl" sz="1467" i="1" dirty="0">
                <a:latin typeface="Google Sans Text"/>
              </a:rPr>
              <a:t> Framework </a:t>
            </a:r>
            <a:r>
              <a:rPr lang="es-ES_tradnl" sz="1467" i="1" dirty="0" err="1">
                <a:latin typeface="Google Sans Text"/>
              </a:rPr>
              <a:t>for</a:t>
            </a:r>
            <a:r>
              <a:rPr lang="es-ES_tradnl" sz="1467" i="1" dirty="0">
                <a:latin typeface="Google Sans Text"/>
              </a:rPr>
              <a:t> K-12 in </a:t>
            </a:r>
            <a:r>
              <a:rPr lang="es-ES_tradnl" sz="1467" i="1" dirty="0" err="1">
                <a:latin typeface="Google Sans Text"/>
              </a:rPr>
              <a:t>the</a:t>
            </a:r>
            <a:r>
              <a:rPr lang="es-ES_tradnl" sz="1467" i="1" dirty="0">
                <a:latin typeface="Google Sans Text"/>
              </a:rPr>
              <a:t> Age </a:t>
            </a:r>
            <a:r>
              <a:rPr lang="es-ES_tradnl" sz="1467" i="1" dirty="0" err="1">
                <a:latin typeface="Google Sans Text"/>
              </a:rPr>
              <a:t>of</a:t>
            </a:r>
            <a:r>
              <a:rPr lang="es-ES_tradnl" sz="1467" i="1" dirty="0">
                <a:latin typeface="Google Sans Text"/>
              </a:rPr>
              <a:t> AI</a:t>
            </a:r>
            <a:r>
              <a:rPr lang="es-ES_tradnl" sz="1467" dirty="0">
                <a:latin typeface="Google Sans Text"/>
              </a:rPr>
              <a:t>. The </a:t>
            </a:r>
            <a:r>
              <a:rPr lang="es-ES_tradnl" sz="1467" dirty="0" err="1">
                <a:latin typeface="Google Sans Text"/>
              </a:rPr>
              <a:t>Burning</a:t>
            </a:r>
            <a:r>
              <a:rPr lang="es-ES_tradnl" sz="1467" dirty="0">
                <a:latin typeface="Google Sans Text"/>
              </a:rPr>
              <a:t> Glass </a:t>
            </a:r>
            <a:r>
              <a:rPr lang="es-ES_tradnl" sz="1467" dirty="0" err="1">
                <a:latin typeface="Google Sans Text"/>
              </a:rPr>
              <a:t>Institute</a:t>
            </a:r>
            <a:r>
              <a:rPr lang="es-ES_tradnl" sz="1467" dirty="0">
                <a:latin typeface="Google Sans Text"/>
              </a:rPr>
              <a:t> &amp; </a:t>
            </a:r>
            <a:r>
              <a:rPr lang="es-ES_tradnl" sz="1467" dirty="0" err="1">
                <a:latin typeface="Google Sans Text"/>
              </a:rPr>
              <a:t>aiEDU</a:t>
            </a:r>
            <a:r>
              <a:rPr lang="es-ES_tradnl" sz="1467" dirty="0">
                <a:latin typeface="Google Sans Text"/>
              </a:rPr>
              <a:t>.</a:t>
            </a:r>
            <a:endParaRPr lang="es-ES_tradnl" sz="1467" dirty="0"/>
          </a:p>
        </p:txBody>
      </p:sp>
      <p:pic>
        <p:nvPicPr>
          <p:cNvPr id="10" name="Gráfico 9" descr="Daily calendar con relleno sólido">
            <a:extLst>
              <a:ext uri="{FF2B5EF4-FFF2-40B4-BE49-F238E27FC236}">
                <a16:creationId xmlns:a16="http://schemas.microsoft.com/office/drawing/2014/main" id="{AD75BEA5-FD24-DE58-C7B9-19AD406D892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191857" y="2225911"/>
            <a:ext cx="4936143" cy="4936143"/>
          </a:xfrm>
          <a:prstGeom prst="rect">
            <a:avLst/>
          </a:prstGeom>
        </p:spPr>
      </p:pic>
      <p:pic>
        <p:nvPicPr>
          <p:cNvPr id="4" name="Marcador de contenido 4">
            <a:extLst>
              <a:ext uri="{FF2B5EF4-FFF2-40B4-BE49-F238E27FC236}">
                <a16:creationId xmlns:a16="http://schemas.microsoft.com/office/drawing/2014/main" id="{82FB616A-49D4-D145-EBB6-4DCD5380478B}"/>
              </a:ext>
            </a:extLst>
          </p:cNvPr>
          <p:cNvPicPr>
            <a:picLocks noChangeAspect="1"/>
          </p:cNvPicPr>
          <p:nvPr/>
        </p:nvPicPr>
        <p:blipFill>
          <a:blip r:embed="rId4">
            <a:extLst>
              <a:ext uri="{28A0092B-C50C-407E-A947-70E740481C1C}">
                <a14:useLocalDpi xmlns:a14="http://schemas.microsoft.com/office/drawing/2010/main" val="0"/>
              </a:ext>
            </a:extLst>
          </a:blip>
          <a:srcRect t="8301" r="2564" b="9540"/>
          <a:stretch>
            <a:fillRect/>
          </a:stretch>
        </p:blipFill>
        <p:spPr>
          <a:xfrm>
            <a:off x="2076339" y="23004"/>
            <a:ext cx="10134600" cy="8545597"/>
          </a:xfrm>
          <a:prstGeom prst="rect">
            <a:avLst/>
          </a:prstGeom>
        </p:spPr>
      </p:pic>
    </p:spTree>
    <p:extLst>
      <p:ext uri="{BB962C8B-B14F-4D97-AF65-F5344CB8AC3E}">
        <p14:creationId xmlns:p14="http://schemas.microsoft.com/office/powerpoint/2010/main" val="253919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5">
          <a:extLst>
            <a:ext uri="{FF2B5EF4-FFF2-40B4-BE49-F238E27FC236}">
              <a16:creationId xmlns:a16="http://schemas.microsoft.com/office/drawing/2014/main" id="{F864E3BB-98D0-DBA8-DAC6-D8BA1FAE3F5C}"/>
            </a:ext>
          </a:extLst>
        </p:cNvPr>
        <p:cNvGrpSpPr/>
        <p:nvPr/>
      </p:nvGrpSpPr>
      <p:grpSpPr>
        <a:xfrm>
          <a:off x="0" y="0"/>
          <a:ext cx="0" cy="0"/>
          <a:chOff x="0" y="0"/>
          <a:chExt cx="0" cy="0"/>
        </a:xfrm>
      </p:grpSpPr>
      <p:pic>
        <p:nvPicPr>
          <p:cNvPr id="2" name="Marcador de contenido 4">
            <a:extLst>
              <a:ext uri="{FF2B5EF4-FFF2-40B4-BE49-F238E27FC236}">
                <a16:creationId xmlns:a16="http://schemas.microsoft.com/office/drawing/2014/main" id="{8DE8F708-515C-9F2A-327F-9D127936830F}"/>
              </a:ext>
            </a:extLst>
          </p:cNvPr>
          <p:cNvPicPr>
            <a:picLocks noChangeAspect="1"/>
          </p:cNvPicPr>
          <p:nvPr/>
        </p:nvPicPr>
        <p:blipFill>
          <a:blip r:embed="rId3">
            <a:extLst>
              <a:ext uri="{28A0092B-C50C-407E-A947-70E740481C1C}">
                <a14:useLocalDpi xmlns:a14="http://schemas.microsoft.com/office/drawing/2010/main" val="0"/>
              </a:ext>
            </a:extLst>
          </a:blip>
          <a:srcRect l="802" t="9629" b="9745"/>
          <a:stretch>
            <a:fillRect/>
          </a:stretch>
        </p:blipFill>
        <p:spPr>
          <a:xfrm>
            <a:off x="649572" y="1886190"/>
            <a:ext cx="4750973" cy="3279780"/>
          </a:xfrm>
          <a:prstGeom prst="rect">
            <a:avLst/>
          </a:prstGeom>
        </p:spPr>
      </p:pic>
      <p:sp>
        <p:nvSpPr>
          <p:cNvPr id="7" name="Rounded Rectangle 13">
            <a:extLst>
              <a:ext uri="{FF2B5EF4-FFF2-40B4-BE49-F238E27FC236}">
                <a16:creationId xmlns:a16="http://schemas.microsoft.com/office/drawing/2014/main" id="{C8BE80C5-20A2-7029-E10D-D795CE301CF9}"/>
              </a:ext>
            </a:extLst>
          </p:cNvPr>
          <p:cNvSpPr/>
          <p:nvPr/>
        </p:nvSpPr>
        <p:spPr>
          <a:xfrm>
            <a:off x="649573" y="610903"/>
            <a:ext cx="14926041" cy="1083733"/>
          </a:xfrm>
          <a:prstGeom prst="roundRect">
            <a:avLst/>
          </a:prstGeom>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lnSpc>
                <a:spcPct val="150000"/>
              </a:lnSpc>
              <a:spcBef>
                <a:spcPts val="1867"/>
              </a:spcBef>
              <a:spcAft>
                <a:spcPts val="1333"/>
              </a:spcAft>
            </a:pPr>
            <a:r>
              <a:rPr lang="es-ES_tradnl" sz="3733" b="1" kern="0" dirty="0">
                <a:solidFill>
                  <a:schemeClr val="bg1"/>
                </a:solidFill>
                <a:latin typeface="Arial" panose="020B0604020202020204" pitchFamily="34" charset="0"/>
              </a:rPr>
              <a:t>Competencia 16: </a:t>
            </a:r>
            <a:r>
              <a:rPr lang="es-ES_tradnl" sz="2400" b="1" kern="0" dirty="0">
                <a:solidFill>
                  <a:schemeClr val="bg1"/>
                </a:solidFill>
                <a:latin typeface="Arial" panose="020B0604020202020204" pitchFamily="34" charset="0"/>
              </a:rPr>
              <a:t>Convive y participa democráticamente en la búsqueda del bien común</a:t>
            </a:r>
            <a:endParaRPr lang="es-ES_tradnl" sz="3733" b="1" kern="0" dirty="0">
              <a:solidFill>
                <a:schemeClr val="bg1"/>
              </a:solidFill>
              <a:latin typeface="Arial" panose="020B0604020202020204" pitchFamily="34" charset="0"/>
            </a:endParaRPr>
          </a:p>
        </p:txBody>
      </p:sp>
      <p:pic>
        <p:nvPicPr>
          <p:cNvPr id="8" name="Picture 16">
            <a:extLst>
              <a:ext uri="{FF2B5EF4-FFF2-40B4-BE49-F238E27FC236}">
                <a16:creationId xmlns:a16="http://schemas.microsoft.com/office/drawing/2014/main" id="{E2E6E338-3B4F-3DDC-B21B-73A6B844C75C}"/>
              </a:ext>
            </a:extLst>
          </p:cNvPr>
          <p:cNvPicPr>
            <a:picLocks noChangeAspect="1"/>
          </p:cNvPicPr>
          <p:nvPr/>
        </p:nvPicPr>
        <p:blipFill>
          <a:blip r:embed="rId4"/>
          <a:stretch>
            <a:fillRect/>
          </a:stretch>
        </p:blipFill>
        <p:spPr>
          <a:xfrm>
            <a:off x="5243228" y="2004722"/>
            <a:ext cx="10363200" cy="6326476"/>
          </a:xfrm>
          <a:prstGeom prst="rect">
            <a:avLst/>
          </a:prstGeom>
        </p:spPr>
      </p:pic>
      <p:sp>
        <p:nvSpPr>
          <p:cNvPr id="9" name="Down Arrow 18">
            <a:extLst>
              <a:ext uri="{FF2B5EF4-FFF2-40B4-BE49-F238E27FC236}">
                <a16:creationId xmlns:a16="http://schemas.microsoft.com/office/drawing/2014/main" id="{39F168E1-CF3A-9E62-3469-F61AE8AED66B}"/>
              </a:ext>
            </a:extLst>
          </p:cNvPr>
          <p:cNvSpPr/>
          <p:nvPr/>
        </p:nvSpPr>
        <p:spPr>
          <a:xfrm>
            <a:off x="2251717" y="1694636"/>
            <a:ext cx="541867" cy="2387600"/>
          </a:xfrm>
          <a:prstGeom prst="downArrow">
            <a:avLst/>
          </a:prstGeom>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s-ES_tradnl" sz="2400" dirty="0">
              <a:solidFill>
                <a:schemeClr val="bg1"/>
              </a:solidFill>
            </a:endParaRPr>
          </a:p>
        </p:txBody>
      </p:sp>
    </p:spTree>
    <p:extLst>
      <p:ext uri="{BB962C8B-B14F-4D97-AF65-F5344CB8AC3E}">
        <p14:creationId xmlns:p14="http://schemas.microsoft.com/office/powerpoint/2010/main" val="16115556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5">
          <a:extLst>
            <a:ext uri="{FF2B5EF4-FFF2-40B4-BE49-F238E27FC236}">
              <a16:creationId xmlns:a16="http://schemas.microsoft.com/office/drawing/2014/main" id="{7D77B752-3C8A-2C2E-D80A-E6873324B551}"/>
            </a:ext>
          </a:extLst>
        </p:cNvPr>
        <p:cNvGrpSpPr/>
        <p:nvPr/>
      </p:nvGrpSpPr>
      <p:grpSpPr>
        <a:xfrm>
          <a:off x="0" y="0"/>
          <a:ext cx="0" cy="0"/>
          <a:chOff x="0" y="0"/>
          <a:chExt cx="0" cy="0"/>
        </a:xfrm>
      </p:grpSpPr>
      <p:pic>
        <p:nvPicPr>
          <p:cNvPr id="3" name="Marcador de contenido 4">
            <a:extLst>
              <a:ext uri="{FF2B5EF4-FFF2-40B4-BE49-F238E27FC236}">
                <a16:creationId xmlns:a16="http://schemas.microsoft.com/office/drawing/2014/main" id="{126FF7E6-162B-FE7C-81B7-94F8B5380588}"/>
              </a:ext>
            </a:extLst>
          </p:cNvPr>
          <p:cNvPicPr>
            <a:picLocks noChangeAspect="1"/>
          </p:cNvPicPr>
          <p:nvPr/>
        </p:nvPicPr>
        <p:blipFill>
          <a:blip r:embed="rId3">
            <a:extLst>
              <a:ext uri="{28A0092B-C50C-407E-A947-70E740481C1C}">
                <a14:useLocalDpi xmlns:a14="http://schemas.microsoft.com/office/drawing/2010/main" val="0"/>
              </a:ext>
            </a:extLst>
          </a:blip>
          <a:srcRect l="802" t="9629" b="9745"/>
          <a:stretch>
            <a:fillRect/>
          </a:stretch>
        </p:blipFill>
        <p:spPr>
          <a:xfrm>
            <a:off x="864788" y="2089389"/>
            <a:ext cx="4615120" cy="3185995"/>
          </a:xfrm>
          <a:prstGeom prst="rect">
            <a:avLst/>
          </a:prstGeom>
        </p:spPr>
      </p:pic>
      <p:sp>
        <p:nvSpPr>
          <p:cNvPr id="4" name="Rounded Rectangle 13">
            <a:extLst>
              <a:ext uri="{FF2B5EF4-FFF2-40B4-BE49-F238E27FC236}">
                <a16:creationId xmlns:a16="http://schemas.microsoft.com/office/drawing/2014/main" id="{B2344CF3-72C6-D1E8-790C-54DE840F46F0}"/>
              </a:ext>
            </a:extLst>
          </p:cNvPr>
          <p:cNvSpPr/>
          <p:nvPr/>
        </p:nvSpPr>
        <p:spPr>
          <a:xfrm>
            <a:off x="643468" y="657795"/>
            <a:ext cx="14926041" cy="1083733"/>
          </a:xfrm>
          <a:prstGeom prst="roundRect">
            <a:avLst/>
          </a:prstGeom>
          <a:solidFill>
            <a:srgbClr val="FFC000"/>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r>
              <a:rPr lang="es-ES_tradnl" sz="3200" b="1" dirty="0">
                <a:solidFill>
                  <a:schemeClr val="tx1"/>
                </a:solidFill>
              </a:rPr>
              <a:t>Competencia 28: </a:t>
            </a:r>
            <a:r>
              <a:rPr lang="es-ES_tradnl" sz="2667" b="1" dirty="0">
                <a:solidFill>
                  <a:schemeClr val="tx1"/>
                </a:solidFill>
              </a:rPr>
              <a:t>Se desenvuelve en entornos virtuales generados por las TIC</a:t>
            </a:r>
          </a:p>
        </p:txBody>
      </p:sp>
      <p:sp>
        <p:nvSpPr>
          <p:cNvPr id="5" name="Down Arrow 1">
            <a:extLst>
              <a:ext uri="{FF2B5EF4-FFF2-40B4-BE49-F238E27FC236}">
                <a16:creationId xmlns:a16="http://schemas.microsoft.com/office/drawing/2014/main" id="{DC68213E-4E9A-4650-A2D0-6B2DD888F05A}"/>
              </a:ext>
            </a:extLst>
          </p:cNvPr>
          <p:cNvSpPr/>
          <p:nvPr/>
        </p:nvSpPr>
        <p:spPr>
          <a:xfrm>
            <a:off x="4176012" y="1741528"/>
            <a:ext cx="541867" cy="745067"/>
          </a:xfrm>
          <a:prstGeom prst="downArrow">
            <a:avLst/>
          </a:prstGeom>
          <a:solidFill>
            <a:srgbClr val="FFC000"/>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endParaRPr lang="es-ES_tradnl" sz="2400" dirty="0"/>
          </a:p>
        </p:txBody>
      </p:sp>
      <p:pic>
        <p:nvPicPr>
          <p:cNvPr id="6" name="Picture 3">
            <a:extLst>
              <a:ext uri="{FF2B5EF4-FFF2-40B4-BE49-F238E27FC236}">
                <a16:creationId xmlns:a16="http://schemas.microsoft.com/office/drawing/2014/main" id="{EDD616C3-D620-A62B-06A2-F01D2C415D31}"/>
              </a:ext>
            </a:extLst>
          </p:cNvPr>
          <p:cNvPicPr>
            <a:picLocks noChangeAspect="1"/>
          </p:cNvPicPr>
          <p:nvPr/>
        </p:nvPicPr>
        <p:blipFill>
          <a:blip r:embed="rId4"/>
          <a:stretch>
            <a:fillRect/>
          </a:stretch>
        </p:blipFill>
        <p:spPr>
          <a:xfrm>
            <a:off x="5249333" y="2089389"/>
            <a:ext cx="10363200" cy="6157144"/>
          </a:xfrm>
          <a:prstGeom prst="rect">
            <a:avLst/>
          </a:prstGeom>
        </p:spPr>
      </p:pic>
    </p:spTree>
    <p:extLst>
      <p:ext uri="{BB962C8B-B14F-4D97-AF65-F5344CB8AC3E}">
        <p14:creationId xmlns:p14="http://schemas.microsoft.com/office/powerpoint/2010/main" val="12543534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2B2BD2-40B9-5EF0-4846-BB5383CC13DB}"/>
            </a:ext>
          </a:extLst>
        </p:cNvPr>
        <p:cNvGrpSpPr/>
        <p:nvPr/>
      </p:nvGrpSpPr>
      <p:grpSpPr>
        <a:xfrm>
          <a:off x="0" y="0"/>
          <a:ext cx="0" cy="0"/>
          <a:chOff x="0" y="0"/>
          <a:chExt cx="0" cy="0"/>
        </a:xfrm>
      </p:grpSpPr>
      <p:grpSp>
        <p:nvGrpSpPr>
          <p:cNvPr id="4" name="Group 4">
            <a:extLst>
              <a:ext uri="{FF2B5EF4-FFF2-40B4-BE49-F238E27FC236}">
                <a16:creationId xmlns:a16="http://schemas.microsoft.com/office/drawing/2014/main" id="{D16FE65C-9131-3823-D6F2-3C33C058079D}"/>
              </a:ext>
            </a:extLst>
          </p:cNvPr>
          <p:cNvGrpSpPr/>
          <p:nvPr/>
        </p:nvGrpSpPr>
        <p:grpSpPr>
          <a:xfrm>
            <a:off x="7747675" y="2767579"/>
            <a:ext cx="865666" cy="865666"/>
            <a:chOff x="0" y="0"/>
            <a:chExt cx="1298499" cy="1298499"/>
          </a:xfrm>
        </p:grpSpPr>
        <p:sp>
          <p:nvSpPr>
            <p:cNvPr id="5" name="Freeform 5">
              <a:extLst>
                <a:ext uri="{FF2B5EF4-FFF2-40B4-BE49-F238E27FC236}">
                  <a16:creationId xmlns:a16="http://schemas.microsoft.com/office/drawing/2014/main" id="{10F117E3-1CC4-FC51-B106-7F128283DF98}"/>
                </a:ext>
              </a:extLst>
            </p:cNvPr>
            <p:cNvSpPr/>
            <p:nvPr/>
          </p:nvSpPr>
          <p:spPr>
            <a:xfrm>
              <a:off x="0" y="0"/>
              <a:ext cx="1298448" cy="1298448"/>
            </a:xfrm>
            <a:custGeom>
              <a:avLst/>
              <a:gdLst/>
              <a:ahLst/>
              <a:cxnLst/>
              <a:rect l="l" t="t" r="r" b="b"/>
              <a:pathLst>
                <a:path w="1298448" h="1298448">
                  <a:moveTo>
                    <a:pt x="0" y="649224"/>
                  </a:moveTo>
                  <a:cubicBezTo>
                    <a:pt x="0" y="290703"/>
                    <a:pt x="290703" y="0"/>
                    <a:pt x="649224" y="0"/>
                  </a:cubicBezTo>
                  <a:cubicBezTo>
                    <a:pt x="1007745" y="0"/>
                    <a:pt x="1298448" y="290703"/>
                    <a:pt x="1298448" y="649224"/>
                  </a:cubicBezTo>
                  <a:cubicBezTo>
                    <a:pt x="1298448" y="1007745"/>
                    <a:pt x="1007745" y="1298448"/>
                    <a:pt x="649224" y="1298448"/>
                  </a:cubicBezTo>
                  <a:cubicBezTo>
                    <a:pt x="290703" y="1298448"/>
                    <a:pt x="0" y="1007872"/>
                    <a:pt x="0" y="649224"/>
                  </a:cubicBezTo>
                  <a:close/>
                </a:path>
              </a:pathLst>
            </a:custGeom>
            <a:solidFill>
              <a:srgbClr val="00B0EE"/>
            </a:solidFill>
          </p:spPr>
          <p:txBody>
            <a:bodyPr/>
            <a:lstStyle/>
            <a:p>
              <a:endParaRPr lang="es-ES_tradnl" sz="1600" noProof="1"/>
            </a:p>
          </p:txBody>
        </p:sp>
      </p:grpSp>
      <p:grpSp>
        <p:nvGrpSpPr>
          <p:cNvPr id="10" name="Group 10">
            <a:extLst>
              <a:ext uri="{FF2B5EF4-FFF2-40B4-BE49-F238E27FC236}">
                <a16:creationId xmlns:a16="http://schemas.microsoft.com/office/drawing/2014/main" id="{26E2DA2A-2314-EC02-F62B-E587E14CA605}"/>
              </a:ext>
            </a:extLst>
          </p:cNvPr>
          <p:cNvGrpSpPr/>
          <p:nvPr/>
        </p:nvGrpSpPr>
        <p:grpSpPr>
          <a:xfrm>
            <a:off x="1" y="-120072"/>
            <a:ext cx="6591383" cy="9264073"/>
            <a:chOff x="0" y="0"/>
            <a:chExt cx="1953002" cy="2744911"/>
          </a:xfrm>
        </p:grpSpPr>
        <p:sp>
          <p:nvSpPr>
            <p:cNvPr id="11" name="Freeform 11">
              <a:extLst>
                <a:ext uri="{FF2B5EF4-FFF2-40B4-BE49-F238E27FC236}">
                  <a16:creationId xmlns:a16="http://schemas.microsoft.com/office/drawing/2014/main" id="{23A5A232-603B-8762-41FD-C310E23CC711}"/>
                </a:ext>
              </a:extLst>
            </p:cNvPr>
            <p:cNvSpPr/>
            <p:nvPr/>
          </p:nvSpPr>
          <p:spPr>
            <a:xfrm>
              <a:off x="0" y="0"/>
              <a:ext cx="1953002" cy="2744911"/>
            </a:xfrm>
            <a:custGeom>
              <a:avLst/>
              <a:gdLst/>
              <a:ahLst/>
              <a:cxnLst/>
              <a:rect l="l" t="t" r="r" b="b"/>
              <a:pathLst>
                <a:path w="1953002" h="2744911">
                  <a:moveTo>
                    <a:pt x="0" y="0"/>
                  </a:moveTo>
                  <a:lnTo>
                    <a:pt x="1953002" y="0"/>
                  </a:lnTo>
                  <a:lnTo>
                    <a:pt x="1953002" y="2744911"/>
                  </a:lnTo>
                  <a:lnTo>
                    <a:pt x="0" y="2744911"/>
                  </a:lnTo>
                  <a:close/>
                </a:path>
              </a:pathLst>
            </a:custGeom>
          </p:spPr>
          <p:style>
            <a:lnRef idx="2">
              <a:schemeClr val="accent4">
                <a:shade val="15000"/>
              </a:schemeClr>
            </a:lnRef>
            <a:fillRef idx="1">
              <a:schemeClr val="accent4"/>
            </a:fillRef>
            <a:effectRef idx="0">
              <a:schemeClr val="accent4"/>
            </a:effectRef>
            <a:fontRef idx="minor">
              <a:schemeClr val="lt1"/>
            </a:fontRef>
          </p:style>
          <p:txBody>
            <a:bodyPr/>
            <a:lstStyle/>
            <a:p>
              <a:endParaRPr lang="es-ES_tradnl" sz="1600" noProof="1"/>
            </a:p>
          </p:txBody>
        </p:sp>
        <p:sp>
          <p:nvSpPr>
            <p:cNvPr id="12" name="TextBox 12">
              <a:extLst>
                <a:ext uri="{FF2B5EF4-FFF2-40B4-BE49-F238E27FC236}">
                  <a16:creationId xmlns:a16="http://schemas.microsoft.com/office/drawing/2014/main" id="{A617B88C-44B5-91CC-8283-E92B52AADF39}"/>
                </a:ext>
              </a:extLst>
            </p:cNvPr>
            <p:cNvSpPr txBox="1"/>
            <p:nvPr/>
          </p:nvSpPr>
          <p:spPr>
            <a:xfrm>
              <a:off x="0" y="0"/>
              <a:ext cx="1953002" cy="2744911"/>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lIns="45156" tIns="45156" rIns="45156" bIns="45156" rtlCol="0" anchor="ctr"/>
            <a:lstStyle/>
            <a:p>
              <a:pPr algn="ctr">
                <a:lnSpc>
                  <a:spcPts val="2240"/>
                </a:lnSpc>
              </a:pPr>
              <a:endParaRPr lang="es-ES_tradnl" sz="1600" noProof="1"/>
            </a:p>
          </p:txBody>
        </p:sp>
      </p:grpSp>
      <p:grpSp>
        <p:nvGrpSpPr>
          <p:cNvPr id="16" name="Group 16">
            <a:extLst>
              <a:ext uri="{FF2B5EF4-FFF2-40B4-BE49-F238E27FC236}">
                <a16:creationId xmlns:a16="http://schemas.microsoft.com/office/drawing/2014/main" id="{BB86D266-2B79-D04F-6232-F7336F7D53FD}"/>
              </a:ext>
            </a:extLst>
          </p:cNvPr>
          <p:cNvGrpSpPr/>
          <p:nvPr/>
        </p:nvGrpSpPr>
        <p:grpSpPr>
          <a:xfrm>
            <a:off x="991362" y="3690782"/>
            <a:ext cx="1850500" cy="861771"/>
            <a:chOff x="0" y="0"/>
            <a:chExt cx="2775750" cy="1292657"/>
          </a:xfrm>
        </p:grpSpPr>
        <p:sp>
          <p:nvSpPr>
            <p:cNvPr id="17" name="Freeform 17">
              <a:extLst>
                <a:ext uri="{FF2B5EF4-FFF2-40B4-BE49-F238E27FC236}">
                  <a16:creationId xmlns:a16="http://schemas.microsoft.com/office/drawing/2014/main" id="{6F909FEE-2757-E57D-43E0-2171AB4C247F}"/>
                </a:ext>
              </a:extLst>
            </p:cNvPr>
            <p:cNvSpPr/>
            <p:nvPr/>
          </p:nvSpPr>
          <p:spPr>
            <a:xfrm>
              <a:off x="0" y="0"/>
              <a:ext cx="2775750" cy="1292662"/>
            </a:xfrm>
            <a:custGeom>
              <a:avLst/>
              <a:gdLst/>
              <a:ahLst/>
              <a:cxnLst/>
              <a:rect l="l" t="t" r="r" b="b"/>
              <a:pathLst>
                <a:path w="2775750" h="1292662">
                  <a:moveTo>
                    <a:pt x="0" y="0"/>
                  </a:moveTo>
                  <a:lnTo>
                    <a:pt x="2775750" y="0"/>
                  </a:lnTo>
                  <a:lnTo>
                    <a:pt x="2775750" y="1292662"/>
                  </a:lnTo>
                  <a:lnTo>
                    <a:pt x="0" y="1292662"/>
                  </a:lnTo>
                  <a:close/>
                </a:path>
              </a:pathLst>
            </a:custGeom>
            <a:blipFill>
              <a:blip r:embed="rId2">
                <a:alphaModFix amt="0"/>
              </a:blip>
              <a:stretch>
                <a:fillRect l="-9750" r="-9750"/>
              </a:stretch>
            </a:blipFill>
          </p:spPr>
          <p:txBody>
            <a:bodyPr/>
            <a:lstStyle/>
            <a:p>
              <a:endParaRPr lang="es-ES_tradnl" sz="1600" noProof="1"/>
            </a:p>
          </p:txBody>
        </p:sp>
        <p:sp>
          <p:nvSpPr>
            <p:cNvPr id="18" name="TextBox 18">
              <a:extLst>
                <a:ext uri="{FF2B5EF4-FFF2-40B4-BE49-F238E27FC236}">
                  <a16:creationId xmlns:a16="http://schemas.microsoft.com/office/drawing/2014/main" id="{DCC7755B-98E7-42BC-215C-1CE0A8415717}"/>
                </a:ext>
              </a:extLst>
            </p:cNvPr>
            <p:cNvSpPr txBox="1"/>
            <p:nvPr/>
          </p:nvSpPr>
          <p:spPr>
            <a:xfrm>
              <a:off x="0" y="9525"/>
              <a:ext cx="2775750" cy="1283132"/>
            </a:xfrm>
            <a:prstGeom prst="rect">
              <a:avLst/>
            </a:prstGeom>
          </p:spPr>
          <p:txBody>
            <a:bodyPr lIns="0" tIns="0" rIns="0" bIns="0" rtlCol="0" anchor="ctr"/>
            <a:lstStyle/>
            <a:p>
              <a:pPr>
                <a:lnSpc>
                  <a:spcPts val="5760"/>
                </a:lnSpc>
              </a:pPr>
              <a:r>
                <a:rPr lang="es-ES_tradnl" sz="4800" noProof="1">
                  <a:solidFill>
                    <a:srgbClr val="FFFFFF"/>
                  </a:solidFill>
                  <a:latin typeface="Cabin"/>
                  <a:ea typeface="Cabin"/>
                  <a:cs typeface="Cabin"/>
                  <a:sym typeface="Cabin"/>
                </a:rPr>
                <a:t>33%</a:t>
              </a:r>
            </a:p>
          </p:txBody>
        </p:sp>
      </p:grpSp>
      <p:grpSp>
        <p:nvGrpSpPr>
          <p:cNvPr id="19" name="Group 19">
            <a:extLst>
              <a:ext uri="{FF2B5EF4-FFF2-40B4-BE49-F238E27FC236}">
                <a16:creationId xmlns:a16="http://schemas.microsoft.com/office/drawing/2014/main" id="{1A081941-FAED-8D16-2C12-7DAD53DB813C}"/>
              </a:ext>
            </a:extLst>
          </p:cNvPr>
          <p:cNvGrpSpPr/>
          <p:nvPr/>
        </p:nvGrpSpPr>
        <p:grpSpPr>
          <a:xfrm>
            <a:off x="991362" y="2044693"/>
            <a:ext cx="1850500" cy="861771"/>
            <a:chOff x="0" y="0"/>
            <a:chExt cx="2775750" cy="1292657"/>
          </a:xfrm>
        </p:grpSpPr>
        <p:sp>
          <p:nvSpPr>
            <p:cNvPr id="20" name="Freeform 20">
              <a:extLst>
                <a:ext uri="{FF2B5EF4-FFF2-40B4-BE49-F238E27FC236}">
                  <a16:creationId xmlns:a16="http://schemas.microsoft.com/office/drawing/2014/main" id="{06AA6425-FB00-F41C-4A9C-4A036878DE0D}"/>
                </a:ext>
              </a:extLst>
            </p:cNvPr>
            <p:cNvSpPr/>
            <p:nvPr/>
          </p:nvSpPr>
          <p:spPr>
            <a:xfrm>
              <a:off x="0" y="0"/>
              <a:ext cx="2775750" cy="1292662"/>
            </a:xfrm>
            <a:custGeom>
              <a:avLst/>
              <a:gdLst/>
              <a:ahLst/>
              <a:cxnLst/>
              <a:rect l="l" t="t" r="r" b="b"/>
              <a:pathLst>
                <a:path w="2775750" h="1292662">
                  <a:moveTo>
                    <a:pt x="0" y="0"/>
                  </a:moveTo>
                  <a:lnTo>
                    <a:pt x="2775750" y="0"/>
                  </a:lnTo>
                  <a:lnTo>
                    <a:pt x="2775750" y="1292662"/>
                  </a:lnTo>
                  <a:lnTo>
                    <a:pt x="0" y="1292662"/>
                  </a:lnTo>
                  <a:close/>
                </a:path>
              </a:pathLst>
            </a:custGeom>
            <a:blipFill>
              <a:blip r:embed="rId2">
                <a:alphaModFix amt="0"/>
              </a:blip>
              <a:stretch>
                <a:fillRect l="-9750" r="-9750"/>
              </a:stretch>
            </a:blipFill>
          </p:spPr>
          <p:txBody>
            <a:bodyPr/>
            <a:lstStyle/>
            <a:p>
              <a:endParaRPr lang="es-ES_tradnl" sz="1600" noProof="1"/>
            </a:p>
          </p:txBody>
        </p:sp>
        <p:sp>
          <p:nvSpPr>
            <p:cNvPr id="21" name="TextBox 21">
              <a:extLst>
                <a:ext uri="{FF2B5EF4-FFF2-40B4-BE49-F238E27FC236}">
                  <a16:creationId xmlns:a16="http://schemas.microsoft.com/office/drawing/2014/main" id="{510090EA-7F22-A662-9B93-05B6D2009ADB}"/>
                </a:ext>
              </a:extLst>
            </p:cNvPr>
            <p:cNvSpPr txBox="1"/>
            <p:nvPr/>
          </p:nvSpPr>
          <p:spPr>
            <a:xfrm>
              <a:off x="0" y="9525"/>
              <a:ext cx="2775750" cy="1283132"/>
            </a:xfrm>
            <a:prstGeom prst="rect">
              <a:avLst/>
            </a:prstGeom>
          </p:spPr>
          <p:txBody>
            <a:bodyPr lIns="0" tIns="0" rIns="0" bIns="0" rtlCol="0" anchor="ctr"/>
            <a:lstStyle/>
            <a:p>
              <a:pPr>
                <a:lnSpc>
                  <a:spcPts val="5760"/>
                </a:lnSpc>
              </a:pPr>
              <a:r>
                <a:rPr lang="es-ES_tradnl" sz="4800" noProof="1">
                  <a:solidFill>
                    <a:srgbClr val="FFFFFF"/>
                  </a:solidFill>
                  <a:latin typeface="Cabin"/>
                  <a:ea typeface="Cabin"/>
                  <a:cs typeface="Cabin"/>
                  <a:sym typeface="Cabin"/>
                </a:rPr>
                <a:t>12m</a:t>
              </a:r>
            </a:p>
          </p:txBody>
        </p:sp>
      </p:grpSp>
      <p:grpSp>
        <p:nvGrpSpPr>
          <p:cNvPr id="24" name="Group 24">
            <a:extLst>
              <a:ext uri="{FF2B5EF4-FFF2-40B4-BE49-F238E27FC236}">
                <a16:creationId xmlns:a16="http://schemas.microsoft.com/office/drawing/2014/main" id="{6024904D-2398-DEA3-E6ED-90B620D8146B}"/>
              </a:ext>
            </a:extLst>
          </p:cNvPr>
          <p:cNvGrpSpPr/>
          <p:nvPr/>
        </p:nvGrpSpPr>
        <p:grpSpPr>
          <a:xfrm>
            <a:off x="991364" y="5825949"/>
            <a:ext cx="453287" cy="453287"/>
            <a:chOff x="0" y="0"/>
            <a:chExt cx="679933" cy="679933"/>
          </a:xfrm>
        </p:grpSpPr>
        <p:sp>
          <p:nvSpPr>
            <p:cNvPr id="25" name="Freeform 25">
              <a:extLst>
                <a:ext uri="{FF2B5EF4-FFF2-40B4-BE49-F238E27FC236}">
                  <a16:creationId xmlns:a16="http://schemas.microsoft.com/office/drawing/2014/main" id="{C97C39BC-BE6C-A523-9164-D86D019F112E}"/>
                </a:ext>
              </a:extLst>
            </p:cNvPr>
            <p:cNvSpPr/>
            <p:nvPr/>
          </p:nvSpPr>
          <p:spPr>
            <a:xfrm>
              <a:off x="0" y="0"/>
              <a:ext cx="679958" cy="679958"/>
            </a:xfrm>
            <a:custGeom>
              <a:avLst/>
              <a:gdLst/>
              <a:ahLst/>
              <a:cxnLst/>
              <a:rect l="l" t="t" r="r" b="b"/>
              <a:pathLst>
                <a:path w="679958" h="679958">
                  <a:moveTo>
                    <a:pt x="0" y="205994"/>
                  </a:moveTo>
                  <a:cubicBezTo>
                    <a:pt x="0" y="92202"/>
                    <a:pt x="92202" y="0"/>
                    <a:pt x="205994" y="0"/>
                  </a:cubicBezTo>
                  <a:lnTo>
                    <a:pt x="473964" y="0"/>
                  </a:lnTo>
                  <a:cubicBezTo>
                    <a:pt x="587756" y="0"/>
                    <a:pt x="679958" y="92202"/>
                    <a:pt x="679958" y="205994"/>
                  </a:cubicBezTo>
                  <a:lnTo>
                    <a:pt x="679958" y="473964"/>
                  </a:lnTo>
                  <a:cubicBezTo>
                    <a:pt x="679958" y="587756"/>
                    <a:pt x="587756" y="679958"/>
                    <a:pt x="473964" y="679958"/>
                  </a:cubicBezTo>
                  <a:lnTo>
                    <a:pt x="205994" y="679958"/>
                  </a:lnTo>
                  <a:cubicBezTo>
                    <a:pt x="92202" y="679958"/>
                    <a:pt x="0" y="587756"/>
                    <a:pt x="0" y="473964"/>
                  </a:cubicBezTo>
                  <a:close/>
                </a:path>
              </a:pathLst>
            </a:custGeom>
            <a:solidFill>
              <a:srgbClr val="00B0EE"/>
            </a:solidFill>
          </p:spPr>
          <p:txBody>
            <a:bodyPr/>
            <a:lstStyle/>
            <a:p>
              <a:endParaRPr lang="es-ES_tradnl" sz="1600" noProof="1"/>
            </a:p>
          </p:txBody>
        </p:sp>
      </p:grpSp>
      <p:sp>
        <p:nvSpPr>
          <p:cNvPr id="26" name="Freeform 26">
            <a:extLst>
              <a:ext uri="{FF2B5EF4-FFF2-40B4-BE49-F238E27FC236}">
                <a16:creationId xmlns:a16="http://schemas.microsoft.com/office/drawing/2014/main" id="{DF36D924-0D6E-13FE-2B5B-76DD1E379B41}"/>
              </a:ext>
            </a:extLst>
          </p:cNvPr>
          <p:cNvSpPr/>
          <p:nvPr/>
        </p:nvSpPr>
        <p:spPr>
          <a:xfrm>
            <a:off x="1129319" y="5963938"/>
            <a:ext cx="177376" cy="177308"/>
          </a:xfrm>
          <a:custGeom>
            <a:avLst/>
            <a:gdLst/>
            <a:ahLst/>
            <a:cxnLst/>
            <a:rect l="l" t="t" r="r" b="b"/>
            <a:pathLst>
              <a:path w="199549" h="199473">
                <a:moveTo>
                  <a:pt x="0" y="0"/>
                </a:moveTo>
                <a:lnTo>
                  <a:pt x="199548" y="0"/>
                </a:lnTo>
                <a:lnTo>
                  <a:pt x="199548" y="199473"/>
                </a:lnTo>
                <a:lnTo>
                  <a:pt x="0" y="19947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s-ES_tradnl" sz="1600" noProof="1"/>
          </a:p>
        </p:txBody>
      </p:sp>
      <p:sp>
        <p:nvSpPr>
          <p:cNvPr id="28" name="TextBox 28">
            <a:extLst>
              <a:ext uri="{FF2B5EF4-FFF2-40B4-BE49-F238E27FC236}">
                <a16:creationId xmlns:a16="http://schemas.microsoft.com/office/drawing/2014/main" id="{90CC6FD1-6F9A-9594-16EC-86DE6BEEAB5B}"/>
              </a:ext>
            </a:extLst>
          </p:cNvPr>
          <p:cNvSpPr txBox="1"/>
          <p:nvPr/>
        </p:nvSpPr>
        <p:spPr>
          <a:xfrm>
            <a:off x="964905" y="6528316"/>
            <a:ext cx="3575076" cy="269304"/>
          </a:xfrm>
          <a:prstGeom prst="rect">
            <a:avLst/>
          </a:prstGeom>
        </p:spPr>
        <p:txBody>
          <a:bodyPr lIns="0" tIns="0" rIns="0" bIns="0" rtlCol="0" anchor="t">
            <a:spAutoFit/>
          </a:bodyPr>
          <a:lstStyle/>
          <a:p>
            <a:pPr>
              <a:lnSpc>
                <a:spcPts val="2133"/>
              </a:lnSpc>
            </a:pPr>
            <a:r>
              <a:rPr lang="es-ES_tradnl" sz="1778" noProof="1">
                <a:latin typeface="Montserrat 1"/>
                <a:ea typeface="Montserrat 1"/>
                <a:cs typeface="Montserrat 1"/>
                <a:sym typeface="Montserrat 1"/>
              </a:rPr>
              <a:t>SUB MONTSERRAT 20</a:t>
            </a:r>
          </a:p>
        </p:txBody>
      </p:sp>
      <p:sp>
        <p:nvSpPr>
          <p:cNvPr id="29" name="TextBox 29">
            <a:extLst>
              <a:ext uri="{FF2B5EF4-FFF2-40B4-BE49-F238E27FC236}">
                <a16:creationId xmlns:a16="http://schemas.microsoft.com/office/drawing/2014/main" id="{59CA40DE-F5F6-D452-7E6E-8BA990CA46E6}"/>
              </a:ext>
            </a:extLst>
          </p:cNvPr>
          <p:cNvSpPr txBox="1"/>
          <p:nvPr/>
        </p:nvSpPr>
        <p:spPr>
          <a:xfrm>
            <a:off x="964905" y="6775283"/>
            <a:ext cx="2601045" cy="330219"/>
          </a:xfrm>
          <a:prstGeom prst="rect">
            <a:avLst/>
          </a:prstGeom>
        </p:spPr>
        <p:txBody>
          <a:bodyPr lIns="0" tIns="0" rIns="0" bIns="0" rtlCol="0" anchor="t">
            <a:spAutoFit/>
          </a:bodyPr>
          <a:lstStyle/>
          <a:p>
            <a:pPr>
              <a:lnSpc>
                <a:spcPts val="2880"/>
              </a:lnSpc>
            </a:pPr>
            <a:r>
              <a:rPr lang="es-ES_tradnl" sz="1600" noProof="1">
                <a:solidFill>
                  <a:srgbClr val="404040"/>
                </a:solidFill>
                <a:latin typeface="Roboto"/>
                <a:ea typeface="Roboto"/>
                <a:cs typeface="Roboto"/>
                <a:sym typeface="Roboto"/>
              </a:rPr>
              <a:t>This Coaching Summary.</a:t>
            </a:r>
          </a:p>
        </p:txBody>
      </p:sp>
      <p:sp>
        <p:nvSpPr>
          <p:cNvPr id="30" name="TextBox 30">
            <a:extLst>
              <a:ext uri="{FF2B5EF4-FFF2-40B4-BE49-F238E27FC236}">
                <a16:creationId xmlns:a16="http://schemas.microsoft.com/office/drawing/2014/main" id="{60A1006D-A464-C83F-5FB6-47661AFFDAE6}"/>
              </a:ext>
            </a:extLst>
          </p:cNvPr>
          <p:cNvSpPr txBox="1"/>
          <p:nvPr/>
        </p:nvSpPr>
        <p:spPr>
          <a:xfrm>
            <a:off x="7776728" y="1581585"/>
            <a:ext cx="6828994" cy="796115"/>
          </a:xfrm>
          <a:prstGeom prst="rect">
            <a:avLst/>
          </a:prstGeom>
        </p:spPr>
        <p:txBody>
          <a:bodyPr lIns="0" tIns="0" rIns="0" bIns="0" rtlCol="0" anchor="t">
            <a:spAutoFit/>
          </a:bodyPr>
          <a:lstStyle/>
          <a:p>
            <a:pPr>
              <a:lnSpc>
                <a:spcPts val="6400"/>
              </a:lnSpc>
            </a:pPr>
            <a:r>
              <a:rPr lang="es-ES_tradnl" sz="5333" noProof="1">
                <a:ea typeface="Montserrat 1"/>
                <a:cs typeface="Montserrat 1"/>
                <a:sym typeface="Montserrat 1"/>
              </a:rPr>
              <a:t>Descarga el texto</a:t>
            </a:r>
          </a:p>
        </p:txBody>
      </p:sp>
      <p:sp>
        <p:nvSpPr>
          <p:cNvPr id="31" name="TextBox 31">
            <a:extLst>
              <a:ext uri="{FF2B5EF4-FFF2-40B4-BE49-F238E27FC236}">
                <a16:creationId xmlns:a16="http://schemas.microsoft.com/office/drawing/2014/main" id="{6EA0FFAA-5898-86F4-2886-85B38F9937BC}"/>
              </a:ext>
            </a:extLst>
          </p:cNvPr>
          <p:cNvSpPr txBox="1"/>
          <p:nvPr/>
        </p:nvSpPr>
        <p:spPr>
          <a:xfrm>
            <a:off x="7830702" y="1134069"/>
            <a:ext cx="4284844" cy="298223"/>
          </a:xfrm>
          <a:prstGeom prst="rect">
            <a:avLst/>
          </a:prstGeom>
        </p:spPr>
        <p:txBody>
          <a:bodyPr lIns="0" tIns="0" rIns="0" bIns="0" rtlCol="0" anchor="t">
            <a:spAutoFit/>
          </a:bodyPr>
          <a:lstStyle/>
          <a:p>
            <a:pPr>
              <a:lnSpc>
                <a:spcPts val="2133"/>
              </a:lnSpc>
            </a:pPr>
            <a:r>
              <a:rPr lang="es-ES_tradnl" sz="2844" noProof="1">
                <a:ea typeface="Montserrat 1"/>
                <a:cs typeface="Montserrat 1"/>
                <a:sym typeface="Montserrat 1"/>
              </a:rPr>
              <a:t>Editorial LIBUT</a:t>
            </a:r>
          </a:p>
        </p:txBody>
      </p:sp>
      <p:sp>
        <p:nvSpPr>
          <p:cNvPr id="32" name="TextBox 32">
            <a:extLst>
              <a:ext uri="{FF2B5EF4-FFF2-40B4-BE49-F238E27FC236}">
                <a16:creationId xmlns:a16="http://schemas.microsoft.com/office/drawing/2014/main" id="{E0311A3C-129C-68A7-0D41-8790CEE0891A}"/>
              </a:ext>
            </a:extLst>
          </p:cNvPr>
          <p:cNvSpPr txBox="1"/>
          <p:nvPr/>
        </p:nvSpPr>
        <p:spPr>
          <a:xfrm>
            <a:off x="9011377" y="2893771"/>
            <a:ext cx="3377972" cy="269304"/>
          </a:xfrm>
          <a:prstGeom prst="rect">
            <a:avLst/>
          </a:prstGeom>
        </p:spPr>
        <p:txBody>
          <a:bodyPr lIns="0" tIns="0" rIns="0" bIns="0" rtlCol="0" anchor="t">
            <a:spAutoFit/>
          </a:bodyPr>
          <a:lstStyle/>
          <a:p>
            <a:pPr>
              <a:lnSpc>
                <a:spcPts val="2133"/>
              </a:lnSpc>
            </a:pPr>
            <a:r>
              <a:rPr lang="es-ES_tradnl" sz="1778" noProof="1">
                <a:ea typeface="Montserrat 1"/>
                <a:cs typeface="Montserrat 1"/>
                <a:sym typeface="Montserrat 1"/>
              </a:rPr>
              <a:t>Enlace</a:t>
            </a:r>
          </a:p>
        </p:txBody>
      </p:sp>
      <p:sp>
        <p:nvSpPr>
          <p:cNvPr id="33" name="TextBox 33">
            <a:extLst>
              <a:ext uri="{FF2B5EF4-FFF2-40B4-BE49-F238E27FC236}">
                <a16:creationId xmlns:a16="http://schemas.microsoft.com/office/drawing/2014/main" id="{C2EA480A-EEC5-7E5D-60D7-D8D2D2C78952}"/>
              </a:ext>
            </a:extLst>
          </p:cNvPr>
          <p:cNvSpPr txBox="1"/>
          <p:nvPr/>
        </p:nvSpPr>
        <p:spPr>
          <a:xfrm>
            <a:off x="9011375" y="3176472"/>
            <a:ext cx="6025424" cy="1076898"/>
          </a:xfrm>
          <a:prstGeom prst="rect">
            <a:avLst/>
          </a:prstGeom>
        </p:spPr>
        <p:txBody>
          <a:bodyPr wrap="square" lIns="0" tIns="0" rIns="0" bIns="0" rtlCol="0" anchor="t">
            <a:spAutoFit/>
          </a:bodyPr>
          <a:lstStyle/>
          <a:p>
            <a:pPr>
              <a:lnSpc>
                <a:spcPts val="2880"/>
              </a:lnSpc>
            </a:pPr>
            <a:r>
              <a:rPr lang="es-ES_tradnl" sz="1600" noProof="1">
                <a:ea typeface="Roboto"/>
                <a:cs typeface="Roboto"/>
                <a:sym typeface="Roboto"/>
              </a:rPr>
              <a:t>https://www.libut.com.pe/post/potencia-tu-inteligencia-docente-con-ia-una-gu%C3%ADa-pr%C3%A1ctica-para-transformar-tu-ense%C3%B1anza.</a:t>
            </a:r>
          </a:p>
        </p:txBody>
      </p:sp>
      <p:sp>
        <p:nvSpPr>
          <p:cNvPr id="34" name="TextBox 34">
            <a:extLst>
              <a:ext uri="{FF2B5EF4-FFF2-40B4-BE49-F238E27FC236}">
                <a16:creationId xmlns:a16="http://schemas.microsoft.com/office/drawing/2014/main" id="{AC667A1A-3CEE-4440-581B-7462DC714075}"/>
              </a:ext>
            </a:extLst>
          </p:cNvPr>
          <p:cNvSpPr txBox="1"/>
          <p:nvPr/>
        </p:nvSpPr>
        <p:spPr>
          <a:xfrm>
            <a:off x="7875587" y="4648704"/>
            <a:ext cx="3879198" cy="269304"/>
          </a:xfrm>
          <a:prstGeom prst="rect">
            <a:avLst/>
          </a:prstGeom>
        </p:spPr>
        <p:txBody>
          <a:bodyPr lIns="0" tIns="0" rIns="0" bIns="0" rtlCol="0" anchor="t">
            <a:spAutoFit/>
          </a:bodyPr>
          <a:lstStyle/>
          <a:p>
            <a:pPr>
              <a:lnSpc>
                <a:spcPts val="2133"/>
              </a:lnSpc>
            </a:pPr>
            <a:r>
              <a:rPr lang="es-ES_tradnl" sz="1778" noProof="1">
                <a:ea typeface="Montserrat 1"/>
                <a:cs typeface="Montserrat 1"/>
                <a:sym typeface="Montserrat 1"/>
              </a:rPr>
              <a:t>QR</a:t>
            </a:r>
          </a:p>
        </p:txBody>
      </p:sp>
      <p:sp>
        <p:nvSpPr>
          <p:cNvPr id="36" name="TextBox 36">
            <a:extLst>
              <a:ext uri="{FF2B5EF4-FFF2-40B4-BE49-F238E27FC236}">
                <a16:creationId xmlns:a16="http://schemas.microsoft.com/office/drawing/2014/main" id="{3F3BE1E4-5CD5-2261-A543-C8BC1BFCF262}"/>
              </a:ext>
            </a:extLst>
          </p:cNvPr>
          <p:cNvSpPr txBox="1"/>
          <p:nvPr/>
        </p:nvSpPr>
        <p:spPr>
          <a:xfrm>
            <a:off x="1072642" y="4593194"/>
            <a:ext cx="2348340" cy="282129"/>
          </a:xfrm>
          <a:prstGeom prst="rect">
            <a:avLst/>
          </a:prstGeom>
        </p:spPr>
        <p:txBody>
          <a:bodyPr lIns="0" tIns="0" rIns="0" bIns="0" rtlCol="0" anchor="t">
            <a:spAutoFit/>
          </a:bodyPr>
          <a:lstStyle/>
          <a:p>
            <a:pPr>
              <a:lnSpc>
                <a:spcPts val="2240"/>
              </a:lnSpc>
            </a:pPr>
            <a:r>
              <a:rPr lang="es-ES_tradnl" sz="1867" noProof="1">
                <a:solidFill>
                  <a:srgbClr val="F2F2F2"/>
                </a:solidFill>
                <a:latin typeface="Cabin"/>
                <a:ea typeface="Cabin"/>
                <a:cs typeface="Cabin"/>
                <a:sym typeface="Cabin"/>
              </a:rPr>
              <a:t>Consulting</a:t>
            </a:r>
          </a:p>
        </p:txBody>
      </p:sp>
      <p:sp>
        <p:nvSpPr>
          <p:cNvPr id="37" name="TextBox 37">
            <a:extLst>
              <a:ext uri="{FF2B5EF4-FFF2-40B4-BE49-F238E27FC236}">
                <a16:creationId xmlns:a16="http://schemas.microsoft.com/office/drawing/2014/main" id="{5897BA4B-C25F-1B0C-D9C0-0A744E7863BA}"/>
              </a:ext>
            </a:extLst>
          </p:cNvPr>
          <p:cNvSpPr txBox="1"/>
          <p:nvPr/>
        </p:nvSpPr>
        <p:spPr>
          <a:xfrm>
            <a:off x="1072642" y="2947105"/>
            <a:ext cx="2348340" cy="282129"/>
          </a:xfrm>
          <a:prstGeom prst="rect">
            <a:avLst/>
          </a:prstGeom>
        </p:spPr>
        <p:txBody>
          <a:bodyPr lIns="0" tIns="0" rIns="0" bIns="0" rtlCol="0" anchor="t">
            <a:spAutoFit/>
          </a:bodyPr>
          <a:lstStyle/>
          <a:p>
            <a:pPr>
              <a:lnSpc>
                <a:spcPts val="2240"/>
              </a:lnSpc>
            </a:pPr>
            <a:r>
              <a:rPr lang="es-ES_tradnl" sz="1867" noProof="1">
                <a:solidFill>
                  <a:srgbClr val="F2F2F2"/>
                </a:solidFill>
                <a:latin typeface="Cabin"/>
                <a:ea typeface="Cabin"/>
                <a:cs typeface="Cabin"/>
                <a:sym typeface="Cabin"/>
              </a:rPr>
              <a:t>Consulting</a:t>
            </a:r>
          </a:p>
        </p:txBody>
      </p:sp>
      <p:pic>
        <p:nvPicPr>
          <p:cNvPr id="39" name="Picture 38" descr="A white cover with green and white lines&#10;&#10;AI-generated content may be incorrect.">
            <a:extLst>
              <a:ext uri="{FF2B5EF4-FFF2-40B4-BE49-F238E27FC236}">
                <a16:creationId xmlns:a16="http://schemas.microsoft.com/office/drawing/2014/main" id="{F9EAF281-5C69-87AE-0954-1D0A2949DD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4406" y="404910"/>
            <a:ext cx="4822572" cy="7545909"/>
          </a:xfrm>
          <a:prstGeom prst="rect">
            <a:avLst/>
          </a:prstGeom>
        </p:spPr>
      </p:pic>
      <p:sp>
        <p:nvSpPr>
          <p:cNvPr id="40" name="Freeform 29">
            <a:extLst>
              <a:ext uri="{FF2B5EF4-FFF2-40B4-BE49-F238E27FC236}">
                <a16:creationId xmlns:a16="http://schemas.microsoft.com/office/drawing/2014/main" id="{8D5AD056-8743-420F-96C5-7D6E324C1D8E}"/>
              </a:ext>
            </a:extLst>
          </p:cNvPr>
          <p:cNvSpPr/>
          <p:nvPr/>
        </p:nvSpPr>
        <p:spPr>
          <a:xfrm>
            <a:off x="7867278" y="2935330"/>
            <a:ext cx="580100" cy="530162"/>
          </a:xfrm>
          <a:custGeom>
            <a:avLst/>
            <a:gdLst/>
            <a:ahLst/>
            <a:cxnLst/>
            <a:rect l="l" t="t" r="r" b="b"/>
            <a:pathLst>
              <a:path w="199549" h="199473">
                <a:moveTo>
                  <a:pt x="0" y="0"/>
                </a:moveTo>
                <a:lnTo>
                  <a:pt x="199549" y="0"/>
                </a:lnTo>
                <a:lnTo>
                  <a:pt x="199549" y="199473"/>
                </a:lnTo>
                <a:lnTo>
                  <a:pt x="0" y="19947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s-ES_tradnl" sz="1600" noProof="1"/>
          </a:p>
        </p:txBody>
      </p:sp>
      <p:pic>
        <p:nvPicPr>
          <p:cNvPr id="46" name="Picture 45" descr="A qr code and arrow&#10;&#10;AI-generated content may be incorrect.">
            <a:extLst>
              <a:ext uri="{FF2B5EF4-FFF2-40B4-BE49-F238E27FC236}">
                <a16:creationId xmlns:a16="http://schemas.microsoft.com/office/drawing/2014/main" id="{D0AC2E10-6A64-DA41-F156-37263713262F}"/>
              </a:ext>
            </a:extLst>
          </p:cNvPr>
          <p:cNvPicPr>
            <a:picLocks noChangeAspect="1"/>
          </p:cNvPicPr>
          <p:nvPr/>
        </p:nvPicPr>
        <p:blipFill>
          <a:blip r:embed="rId5">
            <a:extLst>
              <a:ext uri="{28A0092B-C50C-407E-A947-70E740481C1C}">
                <a14:useLocalDpi xmlns:a14="http://schemas.microsoft.com/office/drawing/2010/main" val="0"/>
              </a:ext>
            </a:extLst>
          </a:blip>
          <a:srcRect l="52383" t="26441" b="26278"/>
          <a:stretch>
            <a:fillRect/>
          </a:stretch>
        </p:blipFill>
        <p:spPr>
          <a:xfrm>
            <a:off x="8961141" y="4473803"/>
            <a:ext cx="4450060" cy="4418638"/>
          </a:xfrm>
          <a:prstGeom prst="rect">
            <a:avLst/>
          </a:prstGeom>
        </p:spPr>
      </p:pic>
      <p:sp>
        <p:nvSpPr>
          <p:cNvPr id="6" name="Shape 2">
            <a:extLst>
              <a:ext uri="{FF2B5EF4-FFF2-40B4-BE49-F238E27FC236}">
                <a16:creationId xmlns:a16="http://schemas.microsoft.com/office/drawing/2014/main" id="{59C76A62-771E-E98D-A95A-2B4047B9253C}"/>
              </a:ext>
            </a:extLst>
          </p:cNvPr>
          <p:cNvSpPr/>
          <p:nvPr/>
        </p:nvSpPr>
        <p:spPr>
          <a:xfrm>
            <a:off x="2976345" y="8216571"/>
            <a:ext cx="403225" cy="403225"/>
          </a:xfrm>
          <a:prstGeom prst="roundRect">
            <a:avLst>
              <a:gd name="adj" fmla="val 25194296"/>
            </a:avLst>
          </a:prstGeom>
          <a:noFill/>
          <a:ln w="7620">
            <a:solidFill>
              <a:srgbClr val="4D4D51"/>
            </a:solidFill>
            <a:prstDash val="solid"/>
          </a:ln>
        </p:spPr>
        <p:txBody>
          <a:bodyPr/>
          <a:lstStyle/>
          <a:p>
            <a:endParaRPr lang="es-ES_tradnl" sz="1556"/>
          </a:p>
        </p:txBody>
      </p:sp>
      <p:pic>
        <p:nvPicPr>
          <p:cNvPr id="7" name="Image 1" descr="preencoded.png">
            <a:extLst>
              <a:ext uri="{FF2B5EF4-FFF2-40B4-BE49-F238E27FC236}">
                <a16:creationId xmlns:a16="http://schemas.microsoft.com/office/drawing/2014/main" id="{AB1C47B9-F164-573B-87FC-6D0F94711D19}"/>
              </a:ext>
            </a:extLst>
          </p:cNvPr>
          <p:cNvPicPr>
            <a:picLocks noChangeAspect="1"/>
          </p:cNvPicPr>
          <p:nvPr/>
        </p:nvPicPr>
        <p:blipFill>
          <a:blip r:embed="rId6"/>
          <a:stretch>
            <a:fillRect/>
          </a:stretch>
        </p:blipFill>
        <p:spPr>
          <a:xfrm>
            <a:off x="2984813" y="8225039"/>
            <a:ext cx="386292" cy="386292"/>
          </a:xfrm>
          <a:prstGeom prst="rect">
            <a:avLst/>
          </a:prstGeom>
        </p:spPr>
      </p:pic>
      <p:sp>
        <p:nvSpPr>
          <p:cNvPr id="8" name="Text 3">
            <a:extLst>
              <a:ext uri="{FF2B5EF4-FFF2-40B4-BE49-F238E27FC236}">
                <a16:creationId xmlns:a16="http://schemas.microsoft.com/office/drawing/2014/main" id="{47AB8D0A-5BDB-9C6C-051D-0A4A52794F37}"/>
              </a:ext>
            </a:extLst>
          </p:cNvPr>
          <p:cNvSpPr/>
          <p:nvPr/>
        </p:nvSpPr>
        <p:spPr>
          <a:xfrm>
            <a:off x="3505513" y="8197785"/>
            <a:ext cx="2201465" cy="440928"/>
          </a:xfrm>
          <a:prstGeom prst="rect">
            <a:avLst/>
          </a:prstGeom>
          <a:noFill/>
          <a:ln/>
        </p:spPr>
        <p:txBody>
          <a:bodyPr wrap="none" lIns="0" tIns="0" rIns="0" bIns="0" rtlCol="0" anchor="t"/>
          <a:lstStyle/>
          <a:p>
            <a:pPr>
              <a:lnSpc>
                <a:spcPts val="3445"/>
              </a:lnSpc>
            </a:pPr>
            <a:r>
              <a:rPr lang="en-US" sz="2444" b="1" dirty="0">
                <a:solidFill>
                  <a:schemeClr val="bg1"/>
                </a:solidFill>
                <a:ea typeface="Fira Sans Bold" pitchFamily="34" charset="-122"/>
                <a:cs typeface="Fira Sans Bold" pitchFamily="34" charset="-120"/>
              </a:rPr>
              <a:t>by Lea Sulmont</a:t>
            </a:r>
            <a:endParaRPr lang="en-US" sz="2444" dirty="0">
              <a:solidFill>
                <a:schemeClr val="bg1"/>
              </a:solidFill>
            </a:endParaRPr>
          </a:p>
        </p:txBody>
      </p:sp>
    </p:spTree>
    <p:extLst>
      <p:ext uri="{BB962C8B-B14F-4D97-AF65-F5344CB8AC3E}">
        <p14:creationId xmlns:p14="http://schemas.microsoft.com/office/powerpoint/2010/main" val="40582195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20181A5-39BE-A12C-BB93-258066790897}"/>
              </a:ext>
            </a:extLst>
          </p:cNvPr>
          <p:cNvSpPr txBox="1">
            <a:spLocks/>
          </p:cNvSpPr>
          <p:nvPr/>
        </p:nvSpPr>
        <p:spPr>
          <a:xfrm>
            <a:off x="2641600" y="838200"/>
            <a:ext cx="11430088" cy="3886200"/>
          </a:xfrm>
          <a:prstGeom prst="rect">
            <a:avLst/>
          </a:prstGeom>
        </p:spPr>
        <p:txBody>
          <a:bodyPr vert="horz" lIns="68580" tIns="34290" rIns="68580" bIns="34290" rtlCol="0" anchor="b" anchorCtr="0">
            <a:normAutofit fontScale="97500"/>
          </a:bodyPr>
          <a:lstStyle>
            <a:lvl1pPr algn="l" defTabSz="914400" rtl="0" eaLnBrk="1" latinLnBrk="0" hangingPunct="1">
              <a:spcBef>
                <a:spcPct val="0"/>
              </a:spcBef>
              <a:buNone/>
              <a:defRPr sz="2800" kern="1200">
                <a:solidFill>
                  <a:schemeClr val="tx1"/>
                </a:solidFill>
                <a:latin typeface="+mj-lt"/>
                <a:ea typeface="+mj-ea"/>
                <a:cs typeface="+mj-cs"/>
              </a:defRPr>
            </a:lvl1pPr>
          </a:lstStyle>
          <a:p>
            <a:pPr algn="ctr"/>
            <a:r>
              <a:rPr lang="es-ES_tradnl" sz="6600" b="1" dirty="0">
                <a:solidFill>
                  <a:schemeClr val="accent6"/>
                </a:solidFill>
                <a:latin typeface="Arial" panose="020B0604020202020204" pitchFamily="34" charset="0"/>
                <a:cs typeface="Arial" panose="020B0604020202020204" pitchFamily="34" charset="0"/>
              </a:rPr>
              <a:t>¿Qué huella quieres dejar?</a:t>
            </a:r>
          </a:p>
        </p:txBody>
      </p:sp>
    </p:spTree>
    <p:extLst>
      <p:ext uri="{BB962C8B-B14F-4D97-AF65-F5344CB8AC3E}">
        <p14:creationId xmlns:p14="http://schemas.microsoft.com/office/powerpoint/2010/main" val="39982745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533400"/>
            <a:ext cx="16256000" cy="9067800"/>
          </a:xfrm>
          <a:prstGeom prst="rect">
            <a:avLst/>
          </a:prstGeom>
        </p:spPr>
      </p:pic>
      <p:sp>
        <p:nvSpPr>
          <p:cNvPr id="3" name="Rectángulo 2">
            <a:extLst>
              <a:ext uri="{FF2B5EF4-FFF2-40B4-BE49-F238E27FC236}">
                <a16:creationId xmlns:a16="http://schemas.microsoft.com/office/drawing/2014/main" id="{7707D710-17B3-704D-8A5C-84DF30F4DC95}"/>
              </a:ext>
            </a:extLst>
          </p:cNvPr>
          <p:cNvSpPr/>
          <p:nvPr/>
        </p:nvSpPr>
        <p:spPr>
          <a:xfrm>
            <a:off x="4241800" y="5867400"/>
            <a:ext cx="7467600" cy="1524000"/>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s-ES_tradnl"/>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73</TotalTime>
  <Words>793</Words>
  <Application>Microsoft Macintosh PowerPoint</Application>
  <PresentationFormat>Personalizado</PresentationFormat>
  <Paragraphs>60</Paragraphs>
  <Slides>33</Slides>
  <Notes>11</Notes>
  <HiddenSlides>0</HiddenSlides>
  <MMClips>0</MMClips>
  <ScaleCrop>false</ScaleCrop>
  <HeadingPairs>
    <vt:vector size="6" baseType="variant">
      <vt:variant>
        <vt:lpstr>Fuentes usadas</vt:lpstr>
      </vt:variant>
      <vt:variant>
        <vt:i4>11</vt:i4>
      </vt:variant>
      <vt:variant>
        <vt:lpstr>Tema</vt:lpstr>
      </vt:variant>
      <vt:variant>
        <vt:i4>1</vt:i4>
      </vt:variant>
      <vt:variant>
        <vt:lpstr>Títulos de diapositiva</vt:lpstr>
      </vt:variant>
      <vt:variant>
        <vt:i4>33</vt:i4>
      </vt:variant>
    </vt:vector>
  </HeadingPairs>
  <TitlesOfParts>
    <vt:vector size="45" baseType="lpstr">
      <vt:lpstr>Aptos</vt:lpstr>
      <vt:lpstr>Arial</vt:lpstr>
      <vt:lpstr>Cabin</vt:lpstr>
      <vt:lpstr>Calibri</vt:lpstr>
      <vt:lpstr>Fira Sans Bold</vt:lpstr>
      <vt:lpstr>Fredoka One</vt:lpstr>
      <vt:lpstr>Georgia</vt:lpstr>
      <vt:lpstr>Google Sans Text</vt:lpstr>
      <vt:lpstr>Montserrat 1</vt:lpstr>
      <vt:lpstr>Roboto</vt:lpstr>
      <vt:lpstr>Times New Roman</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¿Crees que la IA va a reemplazar al docente?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LEA MARIA JULIA SULMONT HAAK</cp:lastModifiedBy>
  <cp:revision>5</cp:revision>
  <dcterms:created xsi:type="dcterms:W3CDTF">2006-08-16T00:00:00Z</dcterms:created>
  <dcterms:modified xsi:type="dcterms:W3CDTF">2026-10-12T09:18:32Z</dcterms:modified>
</cp:coreProperties>
</file>